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0" r:id="rId4"/>
  </p:sldMasterIdLst>
  <p:notesMasterIdLst>
    <p:notesMasterId r:id="rId43"/>
  </p:notesMasterIdLst>
  <p:sldIdLst>
    <p:sldId id="259" r:id="rId5"/>
    <p:sldId id="312" r:id="rId6"/>
    <p:sldId id="313" r:id="rId7"/>
    <p:sldId id="263" r:id="rId8"/>
    <p:sldId id="266" r:id="rId9"/>
    <p:sldId id="267" r:id="rId10"/>
    <p:sldId id="268" r:id="rId11"/>
    <p:sldId id="270" r:id="rId12"/>
    <p:sldId id="269" r:id="rId13"/>
    <p:sldId id="273" r:id="rId14"/>
    <p:sldId id="272" r:id="rId15"/>
    <p:sldId id="274" r:id="rId16"/>
    <p:sldId id="275" r:id="rId17"/>
    <p:sldId id="279" r:id="rId18"/>
    <p:sldId id="277" r:id="rId19"/>
    <p:sldId id="283" r:id="rId20"/>
    <p:sldId id="290" r:id="rId21"/>
    <p:sldId id="293" r:id="rId22"/>
    <p:sldId id="291" r:id="rId23"/>
    <p:sldId id="292" r:id="rId24"/>
    <p:sldId id="294" r:id="rId25"/>
    <p:sldId id="295" r:id="rId26"/>
    <p:sldId id="284" r:id="rId27"/>
    <p:sldId id="285" r:id="rId28"/>
    <p:sldId id="286" r:id="rId29"/>
    <p:sldId id="289" r:id="rId30"/>
    <p:sldId id="288" r:id="rId31"/>
    <p:sldId id="296" r:id="rId32"/>
    <p:sldId id="297" r:id="rId33"/>
    <p:sldId id="298" r:id="rId34"/>
    <p:sldId id="300" r:id="rId35"/>
    <p:sldId id="299" r:id="rId36"/>
    <p:sldId id="301" r:id="rId37"/>
    <p:sldId id="302" r:id="rId38"/>
    <p:sldId id="303" r:id="rId39"/>
    <p:sldId id="305" r:id="rId40"/>
    <p:sldId id="306" r:id="rId41"/>
    <p:sldId id="311" r:id="rId4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ía del Mar Angulo Martinez" initials="MdMAM" lastIdx="1" clrIdx="0">
    <p:extLst>
      <p:ext uri="{19B8F6BF-5375-455C-9EA6-DF929625EA0E}">
        <p15:presenceInfo xmlns:p15="http://schemas.microsoft.com/office/powerpoint/2012/main" userId="S::mar.angulo@u-tad.com::f6745ca7-4d00-4a1a-9ec5-eb7696e369d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675" autoAdjust="0"/>
    <p:restoredTop sz="94660"/>
  </p:normalViewPr>
  <p:slideViewPr>
    <p:cSldViewPr>
      <p:cViewPr varScale="1">
        <p:scale>
          <a:sx n="93" d="100"/>
          <a:sy n="93" d="100"/>
        </p:scale>
        <p:origin x="1253" y="8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15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2-16T08:34:19.938" idx="1">
    <p:pos x="-249" y="69"/>
    <p:text/>
    <p:extLst>
      <p:ext uri="{C676402C-5697-4E1C-873F-D02D1690AC5C}">
        <p15:threadingInfo xmlns:p15="http://schemas.microsoft.com/office/powerpoint/2012/main" timeZoneBias="-6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628EB8-949E-4A49-BCFC-D69CB43FA443}" type="datetimeFigureOut">
              <a:rPr lang="es-ES" smtClean="0"/>
              <a:t>22/10/2021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6A500-1DA6-4541-BE61-DEBA7B33047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6110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26A500-1DA6-4541-BE61-DEBA7B330470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2403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B3E386-8804-4B0A-BC3D-769F3C33E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945F91B-E40E-4C91-8E54-D1DE8E35E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766D6E-95B2-43AC-AB37-FB84B126F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22/10/2021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B79AD8-321F-4A18-8EAF-9B6D0CE32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D6F6CC-BD14-449F-BF43-2DE5BC5BF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5778817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ABB029-5420-46A3-B778-9218C4C8E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033BE22-D052-4385-926B-645D547C4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FB3FEB-0F87-4009-A4FC-1068A41A2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22/10/2021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3659E1-5016-4549-BF56-50D3BCE8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19F337-AFFB-40F0-95DF-42AF7C027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66251319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0C20E80-6196-41BA-8C01-7484E33D0C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284DA41-A97B-4604-82F8-96778B9BB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688B93-2EC1-4F8D-AEB9-5ECE616AA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22/10/2021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82D0EF-DF1A-4F63-8BB3-67E359D77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12AF8F-6EAA-46FE-96B1-A8B899012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78476036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916832"/>
            <a:ext cx="7315200" cy="1944215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735796" y="5013176"/>
            <a:ext cx="3672408" cy="720080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Profesor / Curso académico: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914400" y="4077072"/>
            <a:ext cx="7315200" cy="526424"/>
          </a:xfrm>
        </p:spPr>
        <p:txBody>
          <a:bodyPr anchor="ctr"/>
          <a:lstStyle>
            <a:lvl1pPr marL="0" indent="0" algn="ctr">
              <a:buNone/>
              <a:defRPr sz="200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ASIGNATURA</a:t>
            </a:r>
          </a:p>
        </p:txBody>
      </p:sp>
      <p:pic>
        <p:nvPicPr>
          <p:cNvPr id="4" name="Picture 2" descr="C:\Users\eva.perandones\Downloads\default-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177" y="525827"/>
            <a:ext cx="2607646" cy="968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7670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9"/>
          <p:cNvSpPr/>
          <p:nvPr userDrawn="1"/>
        </p:nvSpPr>
        <p:spPr>
          <a:xfrm>
            <a:off x="8435268" y="213845"/>
            <a:ext cx="86236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0"/>
          <p:cNvSpPr/>
          <p:nvPr userDrawn="1"/>
        </p:nvSpPr>
        <p:spPr>
          <a:xfrm>
            <a:off x="8569419" y="213845"/>
            <a:ext cx="576072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54487" y="476672"/>
            <a:ext cx="3600400" cy="301227"/>
          </a:xfrm>
          <a:prstGeom prst="rect">
            <a:avLst/>
          </a:prstGeom>
        </p:spPr>
        <p:txBody>
          <a:bodyPr vert="horz" lIns="91440" tIns="0" rIns="91440" bIns="45720" rtlCol="0" anchor="ctr"/>
          <a:lstStyle>
            <a:lvl1pPr algn="r">
              <a:defRPr sz="1200">
                <a:solidFill>
                  <a:schemeClr val="tx2">
                    <a:lumMod val="85000"/>
                  </a:schemeClr>
                </a:solidFill>
              </a:defRPr>
            </a:lvl1pPr>
          </a:lstStyle>
          <a:p>
            <a:r>
              <a:rPr lang="es-ES" dirty="0"/>
              <a:t>Asignatura/Tema</a:t>
            </a:r>
          </a:p>
        </p:txBody>
      </p:sp>
      <p:sp>
        <p:nvSpPr>
          <p:cNvPr id="16" name="15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18" name="5 Marcador de número de diapositiva"/>
          <p:cNvSpPr txBox="1">
            <a:spLocks/>
          </p:cNvSpPr>
          <p:nvPr userDrawn="1"/>
        </p:nvSpPr>
        <p:spPr>
          <a:xfrm>
            <a:off x="8532438" y="404664"/>
            <a:ext cx="596305" cy="365125"/>
          </a:xfrm>
          <a:prstGeom prst="rect">
            <a:avLst/>
          </a:prstGeom>
        </p:spPr>
        <p:txBody>
          <a:bodyPr anchor="ctr"/>
          <a:lstStyle>
            <a:defPPr>
              <a:defRPr lang="es-E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D5034FA-E3E3-464F-AB21-ECE51F6ED024}" type="slidenum">
              <a:rPr lang="es-ES" sz="1400" b="0" smtClean="0"/>
              <a:pPr algn="ctr"/>
              <a:t>‹Nº›</a:t>
            </a:fld>
            <a:endParaRPr lang="es-ES" sz="1400" b="0" dirty="0"/>
          </a:p>
        </p:txBody>
      </p:sp>
      <p:cxnSp>
        <p:nvCxnSpPr>
          <p:cNvPr id="12" name="11 Conector recto"/>
          <p:cNvCxnSpPr/>
          <p:nvPr userDrawn="1"/>
        </p:nvCxnSpPr>
        <p:spPr>
          <a:xfrm>
            <a:off x="251520" y="1988840"/>
            <a:ext cx="860593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2050" name="Picture 2" descr="C:\Users\eva.perandones\Downloads\default-logo (1)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6039"/>
            <a:ext cx="17430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9"/>
          <p:cNvSpPr/>
          <p:nvPr userDrawn="1"/>
        </p:nvSpPr>
        <p:spPr>
          <a:xfrm>
            <a:off x="8435268" y="213845"/>
            <a:ext cx="86236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0"/>
          <p:cNvSpPr/>
          <p:nvPr userDrawn="1"/>
        </p:nvSpPr>
        <p:spPr>
          <a:xfrm>
            <a:off x="8569419" y="213845"/>
            <a:ext cx="576072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205178"/>
            <a:ext cx="3566160" cy="413161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204864"/>
            <a:ext cx="3566160" cy="413402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51519" y="1268760"/>
            <a:ext cx="8605935" cy="72008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cxnSp>
        <p:nvCxnSpPr>
          <p:cNvPr id="12" name="11 Conector recto"/>
          <p:cNvCxnSpPr/>
          <p:nvPr userDrawn="1"/>
        </p:nvCxnSpPr>
        <p:spPr>
          <a:xfrm>
            <a:off x="251520" y="1988840"/>
            <a:ext cx="860593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54487" y="476672"/>
            <a:ext cx="3600400" cy="301227"/>
          </a:xfrm>
          <a:prstGeom prst="rect">
            <a:avLst/>
          </a:prstGeom>
        </p:spPr>
        <p:txBody>
          <a:bodyPr vert="horz" lIns="91440" tIns="0" rIns="91440" bIns="45720" rtlCol="0" anchor="ctr"/>
          <a:lstStyle>
            <a:lvl1pPr algn="r">
              <a:defRPr sz="1200">
                <a:solidFill>
                  <a:schemeClr val="tx2">
                    <a:lumMod val="85000"/>
                  </a:schemeClr>
                </a:solidFill>
              </a:defRPr>
            </a:lvl1pPr>
          </a:lstStyle>
          <a:p>
            <a:r>
              <a:rPr lang="es-ES" dirty="0"/>
              <a:t>Asignatura/Tema</a:t>
            </a:r>
          </a:p>
        </p:txBody>
      </p:sp>
      <p:sp>
        <p:nvSpPr>
          <p:cNvPr id="21" name="5 Marcador de número de diapositiva"/>
          <p:cNvSpPr txBox="1">
            <a:spLocks/>
          </p:cNvSpPr>
          <p:nvPr userDrawn="1"/>
        </p:nvSpPr>
        <p:spPr>
          <a:xfrm>
            <a:off x="8532438" y="404664"/>
            <a:ext cx="596305" cy="365125"/>
          </a:xfrm>
          <a:prstGeom prst="rect">
            <a:avLst/>
          </a:prstGeom>
        </p:spPr>
        <p:txBody>
          <a:bodyPr anchor="ctr"/>
          <a:lstStyle>
            <a:defPPr>
              <a:defRPr lang="es-E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D5034FA-E3E3-464F-AB21-ECE51F6ED024}" type="slidenum">
              <a:rPr lang="es-ES" sz="1400" b="0" smtClean="0"/>
              <a:pPr algn="ctr"/>
              <a:t>‹Nº›</a:t>
            </a:fld>
            <a:endParaRPr lang="es-ES" sz="1400" b="0" dirty="0"/>
          </a:p>
        </p:txBody>
      </p:sp>
      <p:pic>
        <p:nvPicPr>
          <p:cNvPr id="14" name="Picture 2" descr="C:\Users\eva.perandones\Downloads\default-logo (1)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6039"/>
            <a:ext cx="17430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FA7CC-5C34-4724-AC7A-47E20F5B5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FCF97B-5C9B-4F2D-B974-6F39E208A3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9303E1-D9C1-4EF6-939A-D578369D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22/10/2021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76C70B-0778-4731-A576-308CB3835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AF9B4F-4865-4C49-8038-806EC4D99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29224-E8FD-4BD0-8281-75274CA738F2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1B6C4DAF-0DE2-41DA-9485-CC879CA2C538}"/>
              </a:ext>
            </a:extLst>
          </p:cNvPr>
          <p:cNvSpPr/>
          <p:nvPr userDrawn="1"/>
        </p:nvSpPr>
        <p:spPr>
          <a:xfrm>
            <a:off x="8435268" y="213845"/>
            <a:ext cx="86236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51A7EE0C-E419-4939-A0AD-55D307067019}"/>
              </a:ext>
            </a:extLst>
          </p:cNvPr>
          <p:cNvSpPr/>
          <p:nvPr userDrawn="1"/>
        </p:nvSpPr>
        <p:spPr>
          <a:xfrm>
            <a:off x="8569419" y="213845"/>
            <a:ext cx="576072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FF901417-36C2-431D-B4C0-07F806CE124C}"/>
              </a:ext>
            </a:extLst>
          </p:cNvPr>
          <p:cNvSpPr txBox="1">
            <a:spLocks/>
          </p:cNvSpPr>
          <p:nvPr userDrawn="1"/>
        </p:nvSpPr>
        <p:spPr>
          <a:xfrm>
            <a:off x="8532438" y="404664"/>
            <a:ext cx="596305" cy="365125"/>
          </a:xfrm>
          <a:prstGeom prst="rect">
            <a:avLst/>
          </a:prstGeom>
        </p:spPr>
        <p:txBody>
          <a:bodyPr anchor="ctr"/>
          <a:lstStyle>
            <a:defPPr>
              <a:defRPr lang="es-E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D5034FA-E3E3-464F-AB21-ECE51F6ED024}" type="slidenum">
              <a:rPr lang="es-ES" sz="1400" b="0" smtClean="0"/>
              <a:pPr algn="ctr"/>
              <a:t>‹Nº›</a:t>
            </a:fld>
            <a:endParaRPr lang="es-ES" sz="1400" b="0" dirty="0"/>
          </a:p>
        </p:txBody>
      </p:sp>
      <p:cxnSp>
        <p:nvCxnSpPr>
          <p:cNvPr id="10" name="11 Conector recto">
            <a:extLst>
              <a:ext uri="{FF2B5EF4-FFF2-40B4-BE49-F238E27FC236}">
                <a16:creationId xmlns:a16="http://schemas.microsoft.com/office/drawing/2014/main" id="{B34CC7C2-EC73-4B2E-A1A4-5C7C4604BDAB}"/>
              </a:ext>
            </a:extLst>
          </p:cNvPr>
          <p:cNvCxnSpPr/>
          <p:nvPr userDrawn="1"/>
        </p:nvCxnSpPr>
        <p:spPr>
          <a:xfrm>
            <a:off x="251520" y="1988840"/>
            <a:ext cx="860593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1" name="Picture 2" descr="C:\Users\eva.perandones\Downloads\default-logo (1).png">
            <a:extLst>
              <a:ext uri="{FF2B5EF4-FFF2-40B4-BE49-F238E27FC236}">
                <a16:creationId xmlns:a16="http://schemas.microsoft.com/office/drawing/2014/main" id="{A7B19934-16A6-4826-A169-FB189FCABB7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6039"/>
            <a:ext cx="17430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2623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3ECE4A-3D00-4D97-B330-BA26B4230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7FE7576-5A26-4C5D-9BD2-54718FA96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6C37CE-6E4C-40A7-BD52-98A2E424B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22/10/2021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05FCDE-2F7D-445F-A12B-7B6610F05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560ED6-795D-427E-A70F-7CD637DD2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4182817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3EAC99-B2C2-4638-A5B9-F24C4914A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0B0D8E-7A74-4F85-A444-17D88F4403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EE6134F-8618-4CB2-B126-E84343A01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5662B2F-76DD-457F-B695-06E034D81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22/10/2021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6C3F65-1FD3-43B4-832C-717C3ACA4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DB33982-311C-4559-8C0D-120C2278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29224-E8FD-4BD0-8281-75274CA738F2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CD6A12F0-BC59-424A-9F1E-C44F0B8A5D7F}"/>
              </a:ext>
            </a:extLst>
          </p:cNvPr>
          <p:cNvSpPr/>
          <p:nvPr userDrawn="1"/>
        </p:nvSpPr>
        <p:spPr>
          <a:xfrm>
            <a:off x="8435268" y="213845"/>
            <a:ext cx="86236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DD2AE04C-0433-4727-A06E-41C9199BC904}"/>
              </a:ext>
            </a:extLst>
          </p:cNvPr>
          <p:cNvSpPr/>
          <p:nvPr userDrawn="1"/>
        </p:nvSpPr>
        <p:spPr>
          <a:xfrm>
            <a:off x="8569419" y="213845"/>
            <a:ext cx="576072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11 Conector recto">
            <a:extLst>
              <a:ext uri="{FF2B5EF4-FFF2-40B4-BE49-F238E27FC236}">
                <a16:creationId xmlns:a16="http://schemas.microsoft.com/office/drawing/2014/main" id="{A5153C96-C8C6-4FA7-B605-ADE6930ADFBB}"/>
              </a:ext>
            </a:extLst>
          </p:cNvPr>
          <p:cNvCxnSpPr/>
          <p:nvPr userDrawn="1"/>
        </p:nvCxnSpPr>
        <p:spPr>
          <a:xfrm>
            <a:off x="251520" y="1988840"/>
            <a:ext cx="860593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" name="5 Marcador de número de diapositiva">
            <a:extLst>
              <a:ext uri="{FF2B5EF4-FFF2-40B4-BE49-F238E27FC236}">
                <a16:creationId xmlns:a16="http://schemas.microsoft.com/office/drawing/2014/main" id="{EFF26A30-9397-42F9-AE0F-2976BBD69CA2}"/>
              </a:ext>
            </a:extLst>
          </p:cNvPr>
          <p:cNvSpPr txBox="1">
            <a:spLocks/>
          </p:cNvSpPr>
          <p:nvPr userDrawn="1"/>
        </p:nvSpPr>
        <p:spPr>
          <a:xfrm>
            <a:off x="8532438" y="404664"/>
            <a:ext cx="596305" cy="365125"/>
          </a:xfrm>
          <a:prstGeom prst="rect">
            <a:avLst/>
          </a:prstGeom>
        </p:spPr>
        <p:txBody>
          <a:bodyPr anchor="ctr"/>
          <a:lstStyle>
            <a:defPPr>
              <a:defRPr lang="es-E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D5034FA-E3E3-464F-AB21-ECE51F6ED024}" type="slidenum">
              <a:rPr lang="es-ES" sz="1400" b="0" smtClean="0"/>
              <a:pPr algn="ctr"/>
              <a:t>‹Nº›</a:t>
            </a:fld>
            <a:endParaRPr lang="es-ES" sz="1400" b="0" dirty="0"/>
          </a:p>
        </p:txBody>
      </p:sp>
      <p:pic>
        <p:nvPicPr>
          <p:cNvPr id="12" name="Picture 2" descr="C:\Users\eva.perandones\Downloads\default-logo (1).png">
            <a:extLst>
              <a:ext uri="{FF2B5EF4-FFF2-40B4-BE49-F238E27FC236}">
                <a16:creationId xmlns:a16="http://schemas.microsoft.com/office/drawing/2014/main" id="{582680D5-3F86-45AC-B2C3-30BAB96EDB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6039"/>
            <a:ext cx="17430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031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710D4E-ECE1-443A-A50C-335575BEC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D4AD5E-BE73-4679-A6A7-F2CAD6DD4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1825240-4074-4337-A915-BFFE3E33E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D6FB329-949B-4F41-8BBE-55432A4CFE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C2EAE2A-E0EA-47EF-AA81-F83A419297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07D095C-8E83-4223-B431-3427C0A1B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22/10/2021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B39EF5E-FED2-4DC1-93E3-F07A73334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00E36A9-17CC-4995-A4E0-F1329FA2F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91151075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A0ECF3-8384-456C-9A29-09ABFED11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5E2866A-753F-4C4D-A7FD-23ABA8A17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22/10/2021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21192B6-59A4-40BD-AFB9-6C35CE2C2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77766B8-81D3-4D2A-9098-387485221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24640673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9F94AF8-7631-4A5B-A801-AC2DA83F7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22/10/2021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AD0628-2EDB-4891-9AA2-2A53A5623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7C48CE9-0378-45AB-A908-5EA07205F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29224-E8FD-4BD0-8281-75274CA738F2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40F9A230-E4EF-4C09-B1C2-CC06B0C85B9D}"/>
              </a:ext>
            </a:extLst>
          </p:cNvPr>
          <p:cNvSpPr/>
          <p:nvPr userDrawn="1"/>
        </p:nvSpPr>
        <p:spPr>
          <a:xfrm>
            <a:off x="8435268" y="213845"/>
            <a:ext cx="86236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1887C7A6-B238-490A-959A-8FF63835D5BC}"/>
              </a:ext>
            </a:extLst>
          </p:cNvPr>
          <p:cNvSpPr/>
          <p:nvPr userDrawn="1"/>
        </p:nvSpPr>
        <p:spPr>
          <a:xfrm>
            <a:off x="8569419" y="213845"/>
            <a:ext cx="576072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6D9C7667-8F78-4C17-9FC0-B4BFBBEC0223}"/>
              </a:ext>
            </a:extLst>
          </p:cNvPr>
          <p:cNvSpPr txBox="1">
            <a:spLocks/>
          </p:cNvSpPr>
          <p:nvPr userDrawn="1"/>
        </p:nvSpPr>
        <p:spPr>
          <a:xfrm>
            <a:off x="8532438" y="404664"/>
            <a:ext cx="596305" cy="365125"/>
          </a:xfrm>
          <a:prstGeom prst="rect">
            <a:avLst/>
          </a:prstGeom>
        </p:spPr>
        <p:txBody>
          <a:bodyPr anchor="ctr"/>
          <a:lstStyle>
            <a:defPPr>
              <a:defRPr lang="es-E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D5034FA-E3E3-464F-AB21-ECE51F6ED024}" type="slidenum">
              <a:rPr lang="es-ES" sz="1400" b="0" smtClean="0"/>
              <a:pPr algn="ctr"/>
              <a:t>‹Nº›</a:t>
            </a:fld>
            <a:endParaRPr lang="es-ES" sz="1400" b="0" dirty="0"/>
          </a:p>
        </p:txBody>
      </p:sp>
      <p:pic>
        <p:nvPicPr>
          <p:cNvPr id="8" name="Picture 2" descr="C:\Users\eva.perandones\Downloads\default-logo (1).png">
            <a:extLst>
              <a:ext uri="{FF2B5EF4-FFF2-40B4-BE49-F238E27FC236}">
                <a16:creationId xmlns:a16="http://schemas.microsoft.com/office/drawing/2014/main" id="{8C4F74B4-6997-455D-A25A-F41FA036046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6039"/>
            <a:ext cx="17430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041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82D729-E0BF-44F3-B7E5-689AB7729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9D02C2-2B58-4CB8-B8EF-40035AEBF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47F3D9B-D5BE-42AC-803F-5FF67D5292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7093AE-D6EF-43C3-9921-9AFE8519B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22/10/2021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184BC0-F1B5-45B0-8C9C-53DA423DC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8D11644-C84B-4A11-AAB3-12DCB6D32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92207011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E3CB5F-9E63-4444-914F-5E28F72C7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06589BE-41AD-446D-A9B2-7C6A3D80A0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9233E12-6005-4065-938D-5DBD5CC8D1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B3CCCF6-E1A1-410E-882B-6FC5DB966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22/10/2021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C5D04BB-C846-4635-BB50-24986E3A3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EF2A00-F099-47EF-856C-21EBD643E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389049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5A5B594-3D33-4AC3-9287-CF76F7857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0611CD3-0FD5-4C14-BCE6-777FCF8A7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9F06AD-DCD6-4CEA-B056-8683F89789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2CA31-DE7F-48F6-8F07-6351403BCB4B}" type="datetimeFigureOut">
              <a:rPr lang="es-ES" smtClean="0"/>
              <a:t>22/10/2021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160636-878E-4943-941A-AE2BE18978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6625B5-E722-4730-A373-53D9022712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5205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794" r:id="rId13"/>
    <p:sldLayoutId id="2147483796" r:id="rId14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comments" Target="../comments/commen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5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2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4.png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6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1C526DA0-0376-4E5E-AB37-2BBAC937A9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56" y="56794"/>
            <a:ext cx="2664296" cy="1776198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384D823E-F888-4F16-9B9E-6D3838BD4C9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56"/>
          <a:stretch/>
        </p:blipFill>
        <p:spPr>
          <a:xfrm>
            <a:off x="539552" y="1595454"/>
            <a:ext cx="7902624" cy="3655484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ctrTitle"/>
          </p:nvPr>
        </p:nvSpPr>
        <p:spPr>
          <a:xfrm>
            <a:off x="914400" y="1607062"/>
            <a:ext cx="7402016" cy="1989027"/>
          </a:xfrm>
        </p:spPr>
        <p:txBody>
          <a:bodyPr/>
          <a:lstStyle/>
          <a:p>
            <a:br>
              <a:rPr lang="es-ES" b="1" dirty="0">
                <a:solidFill>
                  <a:schemeClr val="accent5">
                    <a:lumMod val="75000"/>
                  </a:schemeClr>
                </a:solidFill>
                <a:latin typeface="Century Gothic" panose="020B0502020202020204" pitchFamily="34" charset="0"/>
              </a:rPr>
            </a:br>
            <a:r>
              <a:rPr lang="es-ES" b="1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Relaciones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idx="11"/>
          </p:nvPr>
        </p:nvSpPr>
        <p:spPr>
          <a:xfrm>
            <a:off x="914400" y="3284984"/>
            <a:ext cx="7315200" cy="792088"/>
          </a:xfrm>
        </p:spPr>
        <p:txBody>
          <a:bodyPr>
            <a:normAutofit fontScale="62500" lnSpcReduction="20000"/>
          </a:bodyPr>
          <a:lstStyle/>
          <a:p>
            <a:r>
              <a:rPr lang="es-ES" dirty="0"/>
              <a:t> </a:t>
            </a:r>
            <a:r>
              <a:rPr lang="es-ES" sz="2800" dirty="0">
                <a:solidFill>
                  <a:schemeClr val="accent1">
                    <a:lumMod val="50000"/>
                  </a:schemeClr>
                </a:solidFill>
              </a:rPr>
              <a:t>LÓGICA Y  MATEMÁTICA DISCRETA</a:t>
            </a:r>
          </a:p>
          <a:p>
            <a:r>
              <a:rPr lang="es-ES" sz="5100" dirty="0">
                <a:solidFill>
                  <a:schemeClr val="accent1">
                    <a:lumMod val="50000"/>
                  </a:schemeClr>
                </a:solidFill>
              </a:rPr>
              <a:t>Tema 3</a:t>
            </a:r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0A9E989E-FEC3-4007-BB67-1A3A78192125}"/>
              </a:ext>
            </a:extLst>
          </p:cNvPr>
          <p:cNvSpPr txBox="1">
            <a:spLocks/>
          </p:cNvSpPr>
          <p:nvPr/>
        </p:nvSpPr>
        <p:spPr>
          <a:xfrm>
            <a:off x="5796136" y="5778757"/>
            <a:ext cx="3672408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      2021/2022</a:t>
            </a:r>
          </a:p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      Mar Angulo Martínez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892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323528" y="2188943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5000"/>
              </a:lnSpc>
              <a:spcAft>
                <a:spcPts val="800"/>
              </a:spcAft>
              <a:buNone/>
            </a:pPr>
            <a:r>
              <a:rPr lang="es-ES" sz="1800" dirty="0">
                <a:solidFill>
                  <a:schemeClr val="accent1">
                    <a:lumMod val="50000"/>
                  </a:schemeClr>
                </a:solidFill>
                <a:latin typeface="Bahnschrift" panose="020B0502040204020203" pitchFamily="34" charset="0"/>
              </a:rPr>
              <a:t>1.- Propiedad reflexiva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3024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Propiedades y representación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9">
                <a:extLst>
                  <a:ext uri="{FF2B5EF4-FFF2-40B4-BE49-F238E27FC236}">
                    <a16:creationId xmlns:a16="http://schemas.microsoft.com/office/drawing/2014/main" id="{939E6BAC-336E-4857-ADFA-3850720FF2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0525" y="2435835"/>
                <a:ext cx="8431142" cy="14927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285750" marR="0" lvl="0" indent="-28575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 typeface="Wingdings" panose="05000000000000000000" pitchFamily="2" charset="2"/>
                  <a:buChar char="q"/>
                  <a:tabLst>
                    <a:tab pos="2700338" algn="ctr"/>
                    <a:tab pos="3990975" algn="l"/>
                  </a:tabLst>
                </a:pPr>
                <a:r>
                  <a:rPr kumimoji="0" lang="es-ES" altLang="es-ES" sz="1600" b="0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una relación en un conjunto A es reflexiva si </a:t>
                </a:r>
                <a:r>
                  <a:rPr kumimoji="0" lang="es-ES" altLang="es-ES" sz="1600" b="0" i="0" u="none" strike="noStrike" cap="none" normalizeH="0" baseline="0" dirty="0" err="1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aRa</a:t>
                </a:r>
                <a:r>
                  <a:rPr kumimoji="0" lang="es-ES" altLang="es-ES" sz="1600" b="0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s-ES" altLang="es-ES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kumimoji="0" lang="es-ES" altLang="es-ES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kumimoji="0" lang="es-ES" altLang="es-ES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kumimoji="0" lang="es-ES" altLang="es-ES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kumimoji="0" lang="es-ES" altLang="es-ES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kumimoji="0" lang="es-ES" altLang="es-ES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𝑒𝑠</m:t>
                    </m:r>
                    <m:r>
                      <a:rPr kumimoji="0" lang="es-ES" altLang="es-ES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kumimoji="0" lang="es-ES" altLang="es-ES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𝑑𝑒𝑐𝑖𝑟</m:t>
                    </m:r>
                    <m:r>
                      <a:rPr kumimoji="0" lang="es-ES" altLang="es-ES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kumimoji="0" lang="es-ES" altLang="es-ES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</m:t>
                    </m:r>
                    <m:r>
                      <a:rPr kumimoji="0" lang="es-ES" altLang="es-ES" sz="1600" b="0" i="1" u="none" strike="noStrike" cap="none" normalizeH="0" baseline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kumimoji="0" lang="es-ES" altLang="es-ES" sz="1600" b="0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(</a:t>
                </a:r>
                <a:r>
                  <a:rPr kumimoji="0" lang="es-ES" altLang="es-ES" sz="1600" b="0" i="0" u="none" strike="noStrike" cap="none" normalizeH="0" baseline="0" dirty="0" err="1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a,a</a:t>
                </a:r>
                <a:r>
                  <a:rPr kumimoji="0" lang="es-ES" altLang="es-ES" sz="1600" b="0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) </a:t>
                </a:r>
                <a:r>
                  <a:rPr kumimoji="0" lang="es-ES" altLang="es-ES" sz="1600" b="0" i="0" u="none" strike="noStrike" cap="none" normalizeH="0" baseline="0" dirty="0" err="1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  <a:ea typeface="Times New Roman" panose="02020603050405020304" pitchFamily="18" charset="0"/>
                  </a:rPr>
                  <a:t>єR</a:t>
                </a:r>
                <a:endParaRPr kumimoji="0" lang="es-ES" altLang="es-ES" sz="700" b="0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latin typeface="Arial" panose="020B0604020202020204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700338" algn="ctr"/>
                    <a:tab pos="3990975" algn="l"/>
                  </a:tabLst>
                </a:pPr>
                <a:endParaRPr kumimoji="0" lang="es-ES" altLang="es-ES" sz="700" b="0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latin typeface="Arial" panose="020B0604020202020204" pitchFamily="34" charset="0"/>
                </a:endParaRPr>
              </a:p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2.- Propiedad simétrica</a:t>
                </a:r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s-ES" altLang="es-ES" sz="1600" dirty="0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una relación en un conjunto A es simétrica si </a:t>
                </a:r>
                <a:r>
                  <a:rPr lang="es-ES" altLang="es-ES" sz="1600" dirty="0" err="1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aRb</a:t>
                </a:r>
                <a:r>
                  <a:rPr lang="es-ES" altLang="es-ES" sz="1600" dirty="0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" altLang="es-ES" sz="1600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       </m:t>
                    </m:r>
                    <m:r>
                      <m:rPr>
                        <m:sty m:val="p"/>
                      </m:rPr>
                      <a:rPr lang="es-ES" altLang="es-ES" sz="1600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bRa</m:t>
                    </m:r>
                    <m:r>
                      <a:rPr lang="es-ES" altLang="es-ES" sz="1600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  <m:r>
                      <a:rPr lang="es-ES" alt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s-ES" alt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s-ES" altLang="es-ES" sz="16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s-ES" altLang="es-ES" sz="16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s-ES" alt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s-ES" alt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s-ES" alt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</m:oMath>
                </a14:m>
                <a:endParaRPr lang="es-ES" altLang="es-ES" sz="1600" i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s-ES" alt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𝑒𝑠</m:t>
                    </m:r>
                    <m:r>
                      <a:rPr lang="es-ES" alt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ES" alt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𝑑𝑒𝑐𝑖𝑟</m:t>
                    </m:r>
                    <m:r>
                      <a:rPr lang="es-ES" alt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ES" alt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𝑠𝑖</m:t>
                    </m:r>
                    <m:r>
                      <a:rPr lang="es-ES" alt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altLang="es-ES" sz="1600" dirty="0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(</a:t>
                </a:r>
                <a:r>
                  <a:rPr lang="es-ES" altLang="es-ES" sz="1600" dirty="0" err="1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a,b</a:t>
                </a:r>
                <a:r>
                  <a:rPr lang="es-ES" altLang="es-ES" sz="1600" dirty="0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) </a:t>
                </a:r>
                <a:r>
                  <a:rPr lang="es-ES" altLang="es-ES" sz="1600" dirty="0" err="1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єR</a:t>
                </a:r>
                <a:r>
                  <a:rPr lang="es-ES" altLang="es-ES" sz="1600" dirty="0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, entonces (</a:t>
                </a:r>
                <a:r>
                  <a:rPr lang="es-ES" altLang="es-ES" sz="1600" dirty="0" err="1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b,a</a:t>
                </a:r>
                <a:r>
                  <a:rPr lang="es-ES" altLang="es-ES" sz="1600" dirty="0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es-ES" altLang="es-ES" sz="160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s-ES" altLang="es-ES" sz="16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endParaRPr lang="es-ES" altLang="es-ES" sz="1600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700338" algn="ctr"/>
                    <a:tab pos="3990975" algn="l"/>
                  </a:tabLst>
                </a:pPr>
                <a:endParaRPr kumimoji="0" lang="es-ES" altLang="es-ES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3" name="Rectangle 9">
                <a:extLst>
                  <a:ext uri="{FF2B5EF4-FFF2-40B4-BE49-F238E27FC236}">
                    <a16:creationId xmlns:a16="http://schemas.microsoft.com/office/drawing/2014/main" id="{939E6BAC-336E-4857-ADFA-3850720FF2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0525" y="2435835"/>
                <a:ext cx="8431142" cy="1492716"/>
              </a:xfrm>
              <a:prstGeom prst="rect">
                <a:avLst/>
              </a:prstGeom>
              <a:blipFill>
                <a:blip r:embed="rId3"/>
                <a:stretch>
                  <a:fillRect l="-651" t="-82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ángulo 15">
                <a:extLst>
                  <a:ext uri="{FF2B5EF4-FFF2-40B4-BE49-F238E27FC236}">
                    <a16:creationId xmlns:a16="http://schemas.microsoft.com/office/drawing/2014/main" id="{D0733627-B881-41D9-B7E6-82A02E314F7D}"/>
                  </a:ext>
                </a:extLst>
              </p:cNvPr>
              <p:cNvSpPr/>
              <p:nvPr/>
            </p:nvSpPr>
            <p:spPr>
              <a:xfrm>
                <a:off x="7596336" y="2525012"/>
                <a:ext cx="93634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altLang="es-ES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∀</m:t>
                      </m:r>
                      <m:r>
                        <a:rPr lang="es-ES" altLang="es-ES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𝑎</m:t>
                      </m:r>
                      <m:r>
                        <a:rPr lang="es-ES" altLang="es-ES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r>
                        <a:rPr lang="es-ES" altLang="es-ES" i="1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𝐴</m:t>
                      </m:r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16" name="Rectángulo 15">
                <a:extLst>
                  <a:ext uri="{FF2B5EF4-FFF2-40B4-BE49-F238E27FC236}">
                    <a16:creationId xmlns:a16="http://schemas.microsoft.com/office/drawing/2014/main" id="{D0733627-B881-41D9-B7E6-82A02E314F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96336" y="2525012"/>
                <a:ext cx="936346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Flecha: a la derecha 16">
            <a:extLst>
              <a:ext uri="{FF2B5EF4-FFF2-40B4-BE49-F238E27FC236}">
                <a16:creationId xmlns:a16="http://schemas.microsoft.com/office/drawing/2014/main" id="{71F82110-E4FD-4B37-9EAD-FD90B26B99B2}"/>
              </a:ext>
            </a:extLst>
          </p:cNvPr>
          <p:cNvSpPr/>
          <p:nvPr/>
        </p:nvSpPr>
        <p:spPr>
          <a:xfrm flipV="1">
            <a:off x="5220072" y="3239005"/>
            <a:ext cx="360040" cy="720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uadroTexto 17">
                <a:extLst>
                  <a:ext uri="{FF2B5EF4-FFF2-40B4-BE49-F238E27FC236}">
                    <a16:creationId xmlns:a16="http://schemas.microsoft.com/office/drawing/2014/main" id="{9AEF8C17-1A6E-4F64-BE9A-40721ADC7457}"/>
                  </a:ext>
                </a:extLst>
              </p:cNvPr>
              <p:cNvSpPr txBox="1"/>
              <p:nvPr/>
            </p:nvSpPr>
            <p:spPr>
              <a:xfrm>
                <a:off x="304550" y="3701931"/>
                <a:ext cx="8137146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3.- Propiedad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antirreflexiva</a:t>
                </a:r>
                <a:endParaRPr lang="es-ES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s-ES" altLang="es-ES" dirty="0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una relación en un conjunto A es </a:t>
                </a:r>
                <a:r>
                  <a:rPr lang="es-ES" altLang="es-ES" dirty="0" err="1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antirreflexiva</a:t>
                </a:r>
                <a:r>
                  <a:rPr lang="es-ES" altLang="es-ES" dirty="0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 si no existe ningún elemento de A tal que a R a</a:t>
                </a:r>
                <a14:m>
                  <m:oMath xmlns:m="http://schemas.openxmlformats.org/officeDocument/2006/math">
                    <m:r>
                      <a:rPr lang="es-ES" altLang="es-ES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s-ES" alt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𝑒𝑠</m:t>
                    </m:r>
                    <m:r>
                      <a:rPr lang="es-ES" alt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ES" alt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𝑑𝑒𝑐𝑖𝑟</m:t>
                    </m:r>
                    <m:r>
                      <a:rPr lang="es-ES" alt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ES" alt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𝑛𝑜</m:t>
                    </m:r>
                    <m:r>
                      <a:rPr lang="es-ES" alt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ES" alt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h𝑎𝑦</m:t>
                    </m:r>
                    <m:r>
                      <a:rPr lang="es-ES" alt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ES" alt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𝑛𝑖𝑛𝑔</m:t>
                    </m:r>
                    <m:r>
                      <a:rPr lang="es-ES" alt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ú</m:t>
                    </m:r>
                    <m:r>
                      <a:rPr lang="es-ES" alt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</m:t>
                    </m:r>
                    <m:r>
                      <a:rPr lang="es-ES" alt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ES" alt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𝑝𝑎𝑟</m:t>
                    </m:r>
                    <m:r>
                      <a:rPr lang="es-ES" alt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ES" alt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𝑑𝑒𝑙</m:t>
                    </m:r>
                    <m:r>
                      <a:rPr lang="es-ES" alt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ES" alt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𝑡𝑖𝑝𝑜</m:t>
                    </m:r>
                    <m:r>
                      <a:rPr lang="es-ES" alt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altLang="es-ES" dirty="0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(</a:t>
                </a:r>
                <a:r>
                  <a:rPr lang="es-ES" altLang="es-ES" dirty="0" err="1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a,a</a:t>
                </a:r>
                <a:r>
                  <a:rPr lang="es-ES" altLang="es-ES" dirty="0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es-ES" alt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𝑒𝑛</m:t>
                    </m:r>
                    <m:r>
                      <a:rPr lang="es-ES" alt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 </m:t>
                    </m:r>
                    <m:r>
                      <a:rPr lang="es-ES" alt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</a:rPr>
                      <m:t>𝑅</m:t>
                    </m:r>
                  </m:oMath>
                </a14:m>
                <a:endParaRPr lang="es-ES" altLang="es-ES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4- Propiedad antisimétrica</a:t>
                </a:r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s-ES" altLang="es-ES" dirty="0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una relación en un conjunto A es antisimétrica 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si para cualquier par a, b de elementos de A tales que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</a:rPr>
                  <a:t>aRb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 y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</a:rPr>
                  <a:t>bRa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, entonces a=b</a:t>
                </a:r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endParaRPr lang="es-ES" altLang="es-ES" i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18" name="CuadroTexto 17">
                <a:extLst>
                  <a:ext uri="{FF2B5EF4-FFF2-40B4-BE49-F238E27FC236}">
                    <a16:creationId xmlns:a16="http://schemas.microsoft.com/office/drawing/2014/main" id="{9AEF8C17-1A6E-4F64-BE9A-40721ADC745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550" y="3701931"/>
                <a:ext cx="8137146" cy="2031325"/>
              </a:xfrm>
              <a:prstGeom prst="rect">
                <a:avLst/>
              </a:prstGeom>
              <a:blipFill>
                <a:blip r:embed="rId5"/>
                <a:stretch>
                  <a:fillRect l="-674" t="-1502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15060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323528" y="2188943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5000"/>
              </a:lnSpc>
              <a:spcAft>
                <a:spcPts val="800"/>
              </a:spcAft>
              <a:buNone/>
            </a:pPr>
            <a:endParaRPr lang="es-ES" sz="1600" dirty="0">
              <a:latin typeface="Bahnschrift" panose="020B0502040204020203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3024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Propiedades y representación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8003A223-F3FC-407F-BB48-0DAAAE5FB789}"/>
                  </a:ext>
                </a:extLst>
              </p:cNvPr>
              <p:cNvSpPr/>
              <p:nvPr/>
            </p:nvSpPr>
            <p:spPr>
              <a:xfrm>
                <a:off x="179512" y="2142167"/>
                <a:ext cx="8640960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5- Propiedad transitiva</a:t>
                </a:r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s-ES" altLang="es-ES" dirty="0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una relación en un conjunto A es transitiva 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si </a:t>
                </a:r>
                <a14:m>
                  <m:oMath xmlns:m="http://schemas.openxmlformats.org/officeDocument/2006/math">
                    <m:r>
                      <a:rPr lang="es-ES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a,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</a:rPr>
                  <a:t>b,c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s-ES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A, si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</a:rPr>
                  <a:t>aRb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 y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</a:rPr>
                  <a:t>bRc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               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</a:rPr>
                  <a:t>aRc</a:t>
                </a:r>
                <a:endParaRPr lang="es-ES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Es decir: si (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</a:rPr>
                  <a:t>a,b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) </a:t>
                </a:r>
                <a14:m>
                  <m:oMath xmlns:m="http://schemas.openxmlformats.org/officeDocument/2006/math">
                    <m:r>
                      <a:rPr lang="es-E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s-ES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  <m:r>
                          <a:rPr lang="es-ES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,</m:t>
                        </m:r>
                        <m:r>
                          <a:rPr lang="es-ES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𝑒𝑛𝑡𝑜𝑛𝑐𝑒𝑠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(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)∈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𝑅</m:t>
                    </m:r>
                  </m:oMath>
                </a14:m>
                <a:endParaRPr lang="es-ES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8003A223-F3FC-407F-BB48-0DAAAE5FB7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142167"/>
                <a:ext cx="8640960" cy="923330"/>
              </a:xfrm>
              <a:prstGeom prst="rect">
                <a:avLst/>
              </a:prstGeom>
              <a:blipFill>
                <a:blip r:embed="rId3"/>
                <a:stretch>
                  <a:fillRect l="-564" t="-3289" b="-921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203C2287-B4EC-44D9-9F0F-6B7518DDEED3}"/>
              </a:ext>
            </a:extLst>
          </p:cNvPr>
          <p:cNvSpPr/>
          <p:nvPr/>
        </p:nvSpPr>
        <p:spPr>
          <a:xfrm>
            <a:off x="7092280" y="2564904"/>
            <a:ext cx="576064" cy="1483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ángulo 5">
                <a:extLst>
                  <a:ext uri="{FF2B5EF4-FFF2-40B4-BE49-F238E27FC236}">
                    <a16:creationId xmlns:a16="http://schemas.microsoft.com/office/drawing/2014/main" id="{25F0EA40-EF56-4882-92FA-B6F90D7D475A}"/>
                  </a:ext>
                </a:extLst>
              </p:cNvPr>
              <p:cNvSpPr/>
              <p:nvPr/>
            </p:nvSpPr>
            <p:spPr>
              <a:xfrm>
                <a:off x="123608" y="3414544"/>
                <a:ext cx="8640960" cy="64633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6.- Propiedad circular</a:t>
                </a:r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s-ES" altLang="es-ES" dirty="0">
                    <a:solidFill>
                      <a:schemeClr val="accent1">
                        <a:lumMod val="50000"/>
                      </a:schemeClr>
                    </a:solidFill>
                    <a:ea typeface="Times New Roman" panose="02020603050405020304" pitchFamily="18" charset="0"/>
                  </a:rPr>
                  <a:t>una relación en un conjunto A es circular 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si </a:t>
                </a:r>
                <a14:m>
                  <m:oMath xmlns:m="http://schemas.openxmlformats.org/officeDocument/2006/math">
                    <m:r>
                      <a:rPr lang="es-ES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a,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</a:rPr>
                  <a:t>b,c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s-ES" i="1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A, si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</a:rPr>
                  <a:t>aRb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 y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</a:rPr>
                  <a:t>bRc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               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</a:rPr>
                  <a:t>cRa</a:t>
                </a:r>
                <a:endParaRPr lang="es-ES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Rectángulo 5">
                <a:extLst>
                  <a:ext uri="{FF2B5EF4-FFF2-40B4-BE49-F238E27FC236}">
                    <a16:creationId xmlns:a16="http://schemas.microsoft.com/office/drawing/2014/main" id="{25F0EA40-EF56-4882-92FA-B6F90D7D47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08" y="3414544"/>
                <a:ext cx="8640960" cy="646331"/>
              </a:xfrm>
              <a:prstGeom prst="rect">
                <a:avLst/>
              </a:prstGeom>
              <a:blipFill>
                <a:blip r:embed="rId4"/>
                <a:stretch>
                  <a:fillRect l="-564" t="-4717" b="-1415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lecha: a la derecha 7">
            <a:extLst>
              <a:ext uri="{FF2B5EF4-FFF2-40B4-BE49-F238E27FC236}">
                <a16:creationId xmlns:a16="http://schemas.microsoft.com/office/drawing/2014/main" id="{F294DF74-D0BB-4196-ADE7-081E0F0E0782}"/>
              </a:ext>
            </a:extLst>
          </p:cNvPr>
          <p:cNvSpPr/>
          <p:nvPr/>
        </p:nvSpPr>
        <p:spPr>
          <a:xfrm>
            <a:off x="6876256" y="3875219"/>
            <a:ext cx="576064" cy="879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2A710C4-2E99-4E44-95D4-CF1DF101D2B2}"/>
              </a:ext>
            </a:extLst>
          </p:cNvPr>
          <p:cNvSpPr/>
          <p:nvPr/>
        </p:nvSpPr>
        <p:spPr>
          <a:xfrm>
            <a:off x="121473" y="4292338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Bahnschrift" panose="020B0502040204020203" pitchFamily="34" charset="0"/>
              </a:rPr>
              <a:t>7- Propiedad conexa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altLang="es-ES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una relación en un conjunto A es conexa 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si para cualquier par a, b de elementos de A, </a:t>
            </a:r>
            <a:r>
              <a:rPr lang="es-ES" dirty="0" err="1">
                <a:solidFill>
                  <a:schemeClr val="accent1">
                    <a:lumMod val="50000"/>
                  </a:schemeClr>
                </a:solidFill>
              </a:rPr>
              <a:t>aRb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dirty="0" err="1">
                <a:solidFill>
                  <a:schemeClr val="accent1">
                    <a:lumMod val="50000"/>
                  </a:schemeClr>
                </a:solidFill>
              </a:rPr>
              <a:t>ó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dirty="0" err="1">
                <a:solidFill>
                  <a:schemeClr val="accent1">
                    <a:lumMod val="50000"/>
                  </a:schemeClr>
                </a:solidFill>
              </a:rPr>
              <a:t>bRa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0669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323528" y="2188943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5000"/>
              </a:lnSpc>
              <a:spcAft>
                <a:spcPts val="800"/>
              </a:spcAft>
              <a:buNone/>
            </a:pPr>
            <a:endParaRPr lang="es-ES" sz="1600" dirty="0">
              <a:latin typeface="Bahnschrift" panose="020B0502040204020203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3024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Propiedades y representación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149451E-E072-414C-A2BC-E2803A069D79}"/>
              </a:ext>
            </a:extLst>
          </p:cNvPr>
          <p:cNvSpPr/>
          <p:nvPr/>
        </p:nvSpPr>
        <p:spPr>
          <a:xfrm>
            <a:off x="179512" y="2130531"/>
            <a:ext cx="8712968" cy="3570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 6</a:t>
            </a:r>
            <a:endParaRPr lang="es-ES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¿cómo clasificarías las relaciones dadas por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R1 = {(1,1), (1,2), (2,1)?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R2= {(1,1), (1,2), (1,4), (2,1), (2,2), (3,3) ,(4,1), (4,4)}</a:t>
            </a: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 7</a:t>
            </a: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¿Cuáles de las relaciones del ejemplo 3 son reflexivas?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¿es reflexiva la relación </a:t>
            </a:r>
            <a:r>
              <a:rPr lang="es-E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b|a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?  ¿es simétrica? ¿y antisimétrica?</a:t>
            </a: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¿y la relación ser  menor que?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¿y la relación de paralelismo en el conjunto de las rectas del plano? ¿y la perpendicularidad?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¿y la relación “ser hermano de”? ¿y ser padre de?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s-E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9304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323528" y="2188943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5000"/>
              </a:lnSpc>
              <a:spcAft>
                <a:spcPts val="800"/>
              </a:spcAft>
              <a:buNone/>
            </a:pPr>
            <a:endParaRPr lang="es-ES" sz="1600" dirty="0">
              <a:latin typeface="Bahnschrift" panose="020B0502040204020203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3024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Propiedades y representación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9EA29AEB-F3AA-47EE-9D30-D0DBA3B691A6}"/>
              </a:ext>
            </a:extLst>
          </p:cNvPr>
          <p:cNvSpPr/>
          <p:nvPr/>
        </p:nvSpPr>
        <p:spPr>
          <a:xfrm>
            <a:off x="161616" y="2013228"/>
            <a:ext cx="856895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2700020" algn="ctr"/>
                <a:tab pos="3991610" algn="l"/>
              </a:tabLst>
            </a:pPr>
            <a:r>
              <a:rPr lang="es-ES" sz="2800" b="1" dirty="0">
                <a:solidFill>
                  <a:srgbClr val="3333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Representación gráfica de las relaciones</a:t>
            </a:r>
            <a:endParaRPr lang="es-E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  <a:tab pos="2700020" algn="ctr"/>
                <a:tab pos="3991610" algn="l"/>
              </a:tabLst>
            </a:pPr>
            <a:r>
              <a:rPr lang="es-E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Diagrama cartesiano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  <a:tab pos="2700020" algn="ctr"/>
                <a:tab pos="3991610" algn="l"/>
              </a:tabLst>
            </a:pPr>
            <a:r>
              <a:rPr lang="es-E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Diagrama de conjuntos de </a:t>
            </a:r>
            <a:r>
              <a:rPr lang="es-ES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Venn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  <a:tab pos="2700020" algn="ctr"/>
                <a:tab pos="3991610" algn="l"/>
              </a:tabLst>
            </a:pPr>
            <a:r>
              <a:rPr lang="es-E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Matriz de adyacencia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Wingdings" panose="05000000000000000000" pitchFamily="2" charset="2"/>
              <a:buChar char=""/>
              <a:tabLst>
                <a:tab pos="457200" algn="l"/>
                <a:tab pos="2700020" algn="ctr"/>
                <a:tab pos="3991610" algn="l"/>
              </a:tabLst>
            </a:pPr>
            <a:r>
              <a:rPr lang="es-ES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Grafos dirigidos</a:t>
            </a:r>
            <a:endParaRPr lang="es-ES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"/>
              <a:tabLst>
                <a:tab pos="457200" algn="l"/>
                <a:tab pos="2700020" algn="ctr"/>
                <a:tab pos="3991610" algn="l"/>
              </a:tabLst>
            </a:pPr>
            <a:r>
              <a:rPr lang="es-ES" b="1" dirty="0">
                <a:solidFill>
                  <a:srgbClr val="3333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Las matrices son estructuras muy apropiadas para la representación de relaciones en programas informáticos</a:t>
            </a: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"/>
              <a:tabLst>
                <a:tab pos="457200" algn="l"/>
                <a:tab pos="2700020" algn="ctr"/>
                <a:tab pos="3991610" algn="l"/>
              </a:tabLst>
            </a:pPr>
            <a:r>
              <a:rPr lang="es-ES" b="1" dirty="0">
                <a:solidFill>
                  <a:srgbClr val="3333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Los dígrafos permiten comprobar fácilmente las propiedades de la relación</a:t>
            </a:r>
            <a:endParaRPr lang="es-ES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A5A03F01-676C-4134-AC0C-AF0229E9BCE2}"/>
              </a:ext>
            </a:extLst>
          </p:cNvPr>
          <p:cNvSpPr/>
          <p:nvPr/>
        </p:nvSpPr>
        <p:spPr>
          <a:xfrm>
            <a:off x="102527" y="4756504"/>
            <a:ext cx="856895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 8</a:t>
            </a: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A={1,2,3,4} y R es la relación “ser menor o igual que”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Obtener R y representarla mediante diagrama cartesiano, dígrafo y matriz de adyacencia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0963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323528" y="2188943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5000"/>
              </a:lnSpc>
              <a:spcAft>
                <a:spcPts val="800"/>
              </a:spcAft>
              <a:buNone/>
            </a:pPr>
            <a:endParaRPr lang="es-ES" sz="1600" dirty="0">
              <a:latin typeface="Bahnschrift" panose="020B0502040204020203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3024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Propiedades y representación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E2CEABAB-838B-4FBE-9E69-092E59392925}"/>
                  </a:ext>
                </a:extLst>
              </p:cNvPr>
              <p:cNvSpPr/>
              <p:nvPr/>
            </p:nvSpPr>
            <p:spPr>
              <a:xfrm>
                <a:off x="179512" y="2060848"/>
                <a:ext cx="8640960" cy="34140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spcAft>
                    <a:spcPts val="0"/>
                  </a:spcAft>
                  <a:buFont typeface="Wingdings" panose="05000000000000000000" pitchFamily="2" charset="2"/>
                  <a:buChar char="q"/>
                  <a:tabLst>
                    <a:tab pos="2700020" algn="ctr"/>
                    <a:tab pos="3991610" algn="l"/>
                  </a:tabLst>
                </a:pPr>
                <a:r>
                  <a:rPr lang="es-ES" sz="2800" dirty="0">
                    <a:solidFill>
                      <a:srgbClr val="00008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Matriz de adyacencia de una relación</a:t>
                </a:r>
                <a:endParaRPr lang="es-ES" sz="28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r>
                  <a:rPr lang="es-E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Una matriz de adyacencia de una relación es una matriz booleana M=(</a:t>
                </a:r>
                <a:r>
                  <a:rPr lang="es-E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</a:t>
                </a:r>
                <a:r>
                  <a:rPr lang="es-ES" sz="2400" baseline="-250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ij</a:t>
                </a:r>
                <a:r>
                  <a:rPr lang="es-E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 tal que </a:t>
                </a:r>
              </a:p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r>
                  <a:rPr lang="es-E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24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2400" i="1" dirty="0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𝑚</m:t>
                        </m:r>
                      </m:e>
                      <m:sub>
                        <m:r>
                          <a:rPr lang="es-ES" sz="2400" i="1" dirty="0">
                            <a:latin typeface="Cambria Math" panose="02040503050406030204" pitchFamily="18" charset="0"/>
                            <a:ea typeface="Times New Roman" panose="020206030504050203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s-E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s-E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1 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𝑠𝑖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   </m:t>
                            </m:r>
                            <m:sSub>
                              <m:sSubPr>
                                <m:ctrlPr>
                                  <a:rPr lang="es-E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ES" sz="2400" b="0" i="1" smtClean="0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es-ES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𝑅</m:t>
                            </m:r>
                            <m:sSub>
                              <m:sSubPr>
                                <m:ctrlPr>
                                  <a:rPr lang="es-E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s-ES" sz="2400" b="0" i="1" smtClean="0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es-ES" sz="2400" b="0" i="1" smtClean="0"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</m:sub>
                            </m:sSub>
                          </m:e>
                          <m:e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0 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𝑒𝑛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𝑐𝑎𝑠𝑜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s-ES" sz="2400" b="0" i="1" smtClean="0">
                                <a:latin typeface="Cambria Math" panose="02040503050406030204" pitchFamily="18" charset="0"/>
                              </a:rPr>
                              <m:t>𝑐𝑜𝑛𝑡𝑟𝑎𝑟𝑖𝑜</m:t>
                            </m:r>
                          </m:e>
                        </m:eqArr>
                      </m:e>
                    </m:d>
                  </m:oMath>
                </a14:m>
                <a:endParaRPr lang="es-ES" sz="24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r>
                  <a:rPr lang="es-ES" sz="2400" b="1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Notas</a:t>
                </a:r>
                <a:r>
                  <a:rPr lang="es-E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:</a:t>
                </a:r>
              </a:p>
              <a:p>
                <a:pPr marL="342900" lvl="0" indent="-342900" algn="just">
                  <a:spcAft>
                    <a:spcPts val="0"/>
                  </a:spcAft>
                  <a:buFont typeface="Wingdings" panose="05000000000000000000" pitchFamily="2" charset="2"/>
                  <a:buChar char=""/>
                  <a:tabLst>
                    <a:tab pos="457200" algn="l"/>
                    <a:tab pos="2700020" algn="ctr"/>
                    <a:tab pos="3991610" algn="l"/>
                  </a:tabLst>
                </a:pPr>
                <a:r>
                  <a:rPr lang="es-E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La matriz de una relación reflexiva tiene m</a:t>
                </a:r>
                <a:r>
                  <a:rPr lang="es-ES" sz="2400" baseline="-25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ii </a:t>
                </a:r>
                <a:r>
                  <a:rPr lang="es-E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 1 para todo i</a:t>
                </a:r>
              </a:p>
              <a:p>
                <a:pPr marL="342900" lvl="0" indent="-342900" algn="just">
                  <a:spcAft>
                    <a:spcPts val="0"/>
                  </a:spcAft>
                  <a:buFont typeface="Wingdings" panose="05000000000000000000" pitchFamily="2" charset="2"/>
                  <a:buChar char=""/>
                  <a:tabLst>
                    <a:tab pos="457200" algn="l"/>
                    <a:tab pos="2700020" algn="ctr"/>
                    <a:tab pos="3991610" algn="l"/>
                  </a:tabLst>
                </a:pPr>
                <a:r>
                  <a:rPr lang="es-E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La matriz de una relación es simétrica si y sólo si R es simétrica</a:t>
                </a:r>
              </a:p>
              <a:p>
                <a:pPr marL="342900" lvl="0" indent="-342900" algn="just">
                  <a:spcAft>
                    <a:spcPts val="0"/>
                  </a:spcAft>
                  <a:buFont typeface="Wingdings" panose="05000000000000000000" pitchFamily="2" charset="2"/>
                  <a:buChar char=""/>
                  <a:tabLst>
                    <a:tab pos="457200" algn="l"/>
                    <a:tab pos="2700020" algn="ctr"/>
                    <a:tab pos="3991610" algn="l"/>
                  </a:tabLst>
                </a:pPr>
                <a:r>
                  <a:rPr lang="es-E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Matriz antisimétrica: o bien </a:t>
                </a:r>
                <a:r>
                  <a:rPr lang="es-E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</a:t>
                </a:r>
                <a:r>
                  <a:rPr lang="es-ES" sz="2400" baseline="-250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ij</a:t>
                </a:r>
                <a:r>
                  <a:rPr lang="es-E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0 o bien </a:t>
                </a:r>
                <a:r>
                  <a:rPr lang="es-ES" sz="24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</a:t>
                </a:r>
                <a:r>
                  <a:rPr lang="es-ES" sz="2400" baseline="-25000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ji</a:t>
                </a:r>
                <a:r>
                  <a:rPr lang="es-ES" sz="2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= 0</a:t>
                </a:r>
                <a:endParaRPr lang="es-ES" sz="24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E2CEABAB-838B-4FBE-9E69-092E5939292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060848"/>
                <a:ext cx="8640960" cy="3414076"/>
              </a:xfrm>
              <a:prstGeom prst="rect">
                <a:avLst/>
              </a:prstGeom>
              <a:blipFill>
                <a:blip r:embed="rId3"/>
                <a:stretch>
                  <a:fillRect l="-1199" t="-1786" b="-321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79071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272829" y="2183772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5000"/>
              </a:lnSpc>
              <a:spcAft>
                <a:spcPts val="800"/>
              </a:spcAft>
              <a:buNone/>
            </a:pPr>
            <a:endParaRPr lang="es-ES" sz="1600" dirty="0">
              <a:latin typeface="Bahnschrift" panose="020B0502040204020203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3024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Propiedades y representación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77CE63EA-08ED-4F0D-B47D-16BE7DACECB6}"/>
                  </a:ext>
                </a:extLst>
              </p:cNvPr>
              <p:cNvSpPr/>
              <p:nvPr/>
            </p:nvSpPr>
            <p:spPr>
              <a:xfrm>
                <a:off x="221383" y="2060848"/>
                <a:ext cx="8701233" cy="40411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spcAft>
                    <a:spcPts val="0"/>
                  </a:spcAft>
                  <a:buFont typeface="Wingdings" panose="05000000000000000000" pitchFamily="2" charset="2"/>
                  <a:buChar char="q"/>
                  <a:tabLst>
                    <a:tab pos="2700020" algn="ctr"/>
                    <a:tab pos="3991610" algn="l"/>
                  </a:tabLst>
                </a:pPr>
                <a:r>
                  <a:rPr lang="es-ES" sz="2800" dirty="0">
                    <a:solidFill>
                      <a:srgbClr val="00008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Operaciones con relaciones</a:t>
                </a:r>
                <a:endParaRPr lang="es-ES" sz="28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285750" indent="-285750">
                  <a:spcAft>
                    <a:spcPts val="0"/>
                  </a:spcAft>
                  <a:buFont typeface="Wingdings" panose="05000000000000000000" pitchFamily="2" charset="2"/>
                  <a:buChar char="q"/>
                  <a:tabLst>
                    <a:tab pos="2700020" algn="ctr"/>
                    <a:tab pos="3991610" algn="l"/>
                  </a:tabLst>
                </a:pPr>
                <a:r>
                  <a:rPr lang="es-ES" sz="2400" dirty="0">
                    <a:solidFill>
                      <a:srgbClr val="00008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Unión de relaciones</a:t>
                </a:r>
                <a:endParaRPr lang="es-ES" sz="24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r>
                  <a:rPr lang="pt-B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 (R U S) b     si       </a:t>
                </a:r>
                <a:r>
                  <a:rPr lang="pt-BR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aRb</a:t>
                </a:r>
                <a:r>
                  <a:rPr lang="pt-B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ν</a:t>
                </a:r>
                <a:r>
                  <a:rPr lang="pt-B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r>
                  <a:rPr lang="pt-BR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aSb</a:t>
                </a:r>
                <a:r>
                  <a:rPr lang="pt-BR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</a:t>
                </a:r>
                <a:endParaRPr lang="es-ES" sz="11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si a está relacionada con b a través de R o de S, es decir, si el par (</a:t>
                </a:r>
                <a:r>
                  <a:rPr lang="es-ES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a,b</a:t>
                </a: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 está en RUS</a:t>
                </a:r>
                <a:endParaRPr lang="es-ES" sz="11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342900" indent="-342900">
                  <a:spcAft>
                    <a:spcPts val="0"/>
                  </a:spcAft>
                  <a:buFont typeface="Wingdings" panose="05000000000000000000" pitchFamily="2" charset="2"/>
                  <a:buChar char="q"/>
                  <a:tabLst>
                    <a:tab pos="2700020" algn="ctr"/>
                    <a:tab pos="3991610" algn="l"/>
                  </a:tabLst>
                </a:pPr>
                <a:r>
                  <a:rPr lang="es-ES" sz="2400" dirty="0">
                    <a:solidFill>
                      <a:srgbClr val="00008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Intersección de relaciones</a:t>
                </a:r>
                <a:endParaRPr lang="es-ES" sz="24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 (R </a:t>
                </a:r>
                <a14:m>
                  <m:oMath xmlns:m="http://schemas.openxmlformats.org/officeDocument/2006/math">
                    <m:r>
                      <a:rPr lang="es-E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S) b      si      </a:t>
                </a:r>
                <a:r>
                  <a:rPr lang="es-ES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aRb</a:t>
                </a: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^ </a:t>
                </a:r>
                <a:r>
                  <a:rPr lang="es-ES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aSb</a:t>
                </a:r>
                <a:endParaRPr lang="es-ES" sz="11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si a está relacionada con b a través de R y de S, es decir, si el par (</a:t>
                </a:r>
                <a:r>
                  <a:rPr lang="es-ES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a,b</a:t>
                </a: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) está en R</a:t>
                </a:r>
                <a:r>
                  <a:rPr lang="es-ES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 </m:t>
                    </m:r>
                  </m:oMath>
                </a14:m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</a:t>
                </a:r>
                <a:endParaRPr lang="es-ES" sz="11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342900" indent="-342900">
                  <a:spcAft>
                    <a:spcPts val="0"/>
                  </a:spcAft>
                  <a:buFont typeface="Wingdings" panose="05000000000000000000" pitchFamily="2" charset="2"/>
                  <a:buChar char="v"/>
                  <a:tabLst>
                    <a:tab pos="2700020" algn="ctr"/>
                    <a:tab pos="3991610" algn="l"/>
                  </a:tabLst>
                </a:pPr>
                <a:endParaRPr lang="es-ES" b="1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342900" indent="-342900">
                  <a:spcAft>
                    <a:spcPts val="0"/>
                  </a:spcAft>
                  <a:buFont typeface="Wingdings" panose="05000000000000000000" pitchFamily="2" charset="2"/>
                  <a:buChar char="v"/>
                  <a:tabLst>
                    <a:tab pos="2700020" algn="ctr"/>
                    <a:tab pos="3991610" algn="l"/>
                  </a:tabLst>
                </a:pPr>
                <a:r>
                  <a:rPr lang="es-ES" b="1" dirty="0">
                    <a:solidFill>
                      <a:schemeClr val="accent2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Ejemplo 9</a:t>
                </a:r>
              </a:p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Una relación R se representa por M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s-ES" b="0" i="1" smtClean="0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1   1   0</m:t>
                            </m:r>
                          </m:e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1   1   1</m:t>
                            </m:r>
                          </m:e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0   1   1</m:t>
                            </m:r>
                          </m:e>
                        </m:eqArr>
                      </m:e>
                    </m:d>
                  </m:oMath>
                </a14:m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    ¿Qué propiedades verifica esta relación?</a:t>
                </a:r>
              </a:p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r>
                  <a:rPr lang="es-ES" sz="14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</a:t>
                </a:r>
                <a:endParaRPr lang="es-ES" sz="110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endParaRPr lang="es-ES" sz="11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77CE63EA-08ED-4F0D-B47D-16BE7DACEC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383" y="2060848"/>
                <a:ext cx="8701233" cy="4041171"/>
              </a:xfrm>
              <a:prstGeom prst="rect">
                <a:avLst/>
              </a:prstGeom>
              <a:blipFill>
                <a:blip r:embed="rId3"/>
                <a:stretch>
                  <a:fillRect l="-1190" t="-150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432535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3936" y="616019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203087" y="2060848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30249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Propiedades y representación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5EAE9D36-6574-47DD-9415-319C4F96C892}"/>
                  </a:ext>
                </a:extLst>
              </p:cNvPr>
              <p:cNvSpPr/>
              <p:nvPr/>
            </p:nvSpPr>
            <p:spPr>
              <a:xfrm>
                <a:off x="132003" y="1977211"/>
                <a:ext cx="8097207" cy="27023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spcAft>
                    <a:spcPts val="0"/>
                  </a:spcAft>
                  <a:buFont typeface="Wingdings" panose="05000000000000000000" pitchFamily="2" charset="2"/>
                  <a:buChar char="v"/>
                  <a:tabLst>
                    <a:tab pos="2700020" algn="ctr"/>
                    <a:tab pos="3991610" algn="l"/>
                  </a:tabLst>
                </a:pPr>
                <a:r>
                  <a:rPr lang="es-ES" b="1" dirty="0">
                    <a:solidFill>
                      <a:schemeClr val="accent2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Ejemplo 10</a:t>
                </a:r>
                <a:endParaRPr lang="es-ES" sz="1400" b="1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M</a:t>
                </a:r>
                <a:r>
                  <a:rPr lang="es-ES" baseline="-25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R</a:t>
                </a: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1   0   1</m:t>
                            </m:r>
                          </m:e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1   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   0</m:t>
                            </m:r>
                          </m:e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0   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   0</m:t>
                            </m:r>
                          </m:e>
                        </m:eqArr>
                      </m:e>
                    </m:d>
                  </m:oMath>
                </a14:m>
                <a:r>
                  <a:rPr lang="es-ES" sz="2000" b="1" dirty="0">
                    <a:solidFill>
                      <a:srgbClr val="333399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 	</a:t>
                </a: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M</a:t>
                </a:r>
                <a:r>
                  <a:rPr lang="es-ES" baseline="-25000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</a:t>
                </a: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s-ES" i="1">
                                <a:latin typeface="Cambria Math" panose="02040503050406030204" pitchFamily="18" charset="0"/>
                              </a:rPr>
                            </m:ctrlPr>
                          </m:eqArrPr>
                          <m:e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   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0   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0</m:t>
                            </m:r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   1</m:t>
                            </m:r>
                          </m:e>
                          <m:e>
                            <m:r>
                              <a:rPr lang="es-ES" i="1">
                                <a:latin typeface="Cambria Math" panose="02040503050406030204" pitchFamily="18" charset="0"/>
                              </a:rPr>
                              <m:t>1   0   </m:t>
                            </m:r>
                            <m:r>
                              <a:rPr lang="es-E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eqArr>
                      </m:e>
                    </m:d>
                  </m:oMath>
                </a14:m>
                <a:endParaRPr lang="es-ES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endParaRPr lang="es-ES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Indicar qué propiedades verifican las relaciones dadas por las matrices anteriores</a:t>
                </a:r>
              </a:p>
              <a:p>
                <a:pPr algn="just">
                  <a:tabLst>
                    <a:tab pos="2700020" algn="ctr"/>
                    <a:tab pos="3991610" algn="l"/>
                  </a:tabLst>
                </a:pPr>
                <a:r>
                  <a:rPr lang="es-ES" b="1" dirty="0">
                    <a:solidFill>
                      <a:schemeClr val="accent2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Ejemplo 11</a:t>
                </a:r>
              </a:p>
              <a:p>
                <a:pPr algn="just">
                  <a:tabLst>
                    <a:tab pos="2700020" algn="ctr"/>
                    <a:tab pos="3991610" algn="l"/>
                  </a:tabLst>
                </a:pP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Representarlas con dígrafos</a:t>
                </a:r>
                <a:endParaRPr lang="es-ES" b="1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>
                  <a:tabLst>
                    <a:tab pos="2700020" algn="ctr"/>
                    <a:tab pos="3991610" algn="l"/>
                  </a:tabLst>
                </a:pPr>
                <a:endParaRPr lang="es-ES" sz="1400" b="1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algn="just"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endParaRPr lang="es-ES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5EAE9D36-6574-47DD-9415-319C4F96C89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2003" y="1977211"/>
                <a:ext cx="8097207" cy="2702343"/>
              </a:xfrm>
              <a:prstGeom prst="rect">
                <a:avLst/>
              </a:prstGeom>
              <a:blipFill>
                <a:blip r:embed="rId3"/>
                <a:stretch>
                  <a:fillRect l="-678" t="-112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ángulo 3">
            <a:extLst>
              <a:ext uri="{FF2B5EF4-FFF2-40B4-BE49-F238E27FC236}">
                <a16:creationId xmlns:a16="http://schemas.microsoft.com/office/drawing/2014/main" id="{C45983C7-44E8-47F3-A7AD-FE4E31D237AE}"/>
              </a:ext>
            </a:extLst>
          </p:cNvPr>
          <p:cNvSpPr/>
          <p:nvPr/>
        </p:nvSpPr>
        <p:spPr>
          <a:xfrm>
            <a:off x="58845" y="4174182"/>
            <a:ext cx="82435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 12</a:t>
            </a:r>
            <a:endParaRPr lang="es-ES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Sea A={1,2,3,4} y R es “ser congruente módulo 3”. Construir R y representarla mediante diagrama cartesiano, matriz de adyacencia y dígrafo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FFEF87D4-B47E-428C-979B-E347D3C4EBAF}"/>
              </a:ext>
            </a:extLst>
          </p:cNvPr>
          <p:cNvSpPr/>
          <p:nvPr/>
        </p:nvSpPr>
        <p:spPr>
          <a:xfrm>
            <a:off x="0" y="4959867"/>
            <a:ext cx="81747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 13</a:t>
            </a:r>
            <a:endParaRPr lang="es-ES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Sea A={1,2,3,4} y </a:t>
            </a:r>
            <a:r>
              <a:rPr lang="es-E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aRb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es “a es divisor de b”. Definir por extensión el dominio y la imagen de R. Representar con dígrafos y matrices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9065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1979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 Relaciones n-arias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4E0236BE-4139-4A05-9A2B-7A8EBE1FB278}"/>
              </a:ext>
            </a:extLst>
          </p:cNvPr>
          <p:cNvSpPr/>
          <p:nvPr/>
        </p:nvSpPr>
        <p:spPr>
          <a:xfrm>
            <a:off x="251518" y="2107539"/>
            <a:ext cx="8568954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es-ES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Relaciones n-arias y sus aplicaciones</a:t>
            </a:r>
            <a:endParaRPr lang="es-ES" sz="1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Sean A</a:t>
            </a:r>
            <a:r>
              <a:rPr lang="es-ES" sz="2000" baseline="-25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1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 A</a:t>
            </a:r>
            <a:r>
              <a:rPr lang="es-ES" sz="2000" baseline="-25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 A</a:t>
            </a:r>
            <a:r>
              <a:rPr lang="es-ES" sz="2000" baseline="-25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,.. </a:t>
            </a:r>
            <a:r>
              <a:rPr lang="es-ES" sz="20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</a:t>
            </a:r>
            <a:r>
              <a:rPr lang="es-ES" sz="2000" baseline="-250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conjuntos. Una 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relación n-aria 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en estos conjuntos es un subconjunto de A</a:t>
            </a:r>
            <a:r>
              <a:rPr lang="es-ES" sz="2000" baseline="-25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1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xA</a:t>
            </a:r>
            <a:r>
              <a:rPr lang="es-ES" sz="2000" baseline="-25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x… </a:t>
            </a:r>
            <a:r>
              <a:rPr lang="es-ES" sz="20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xA</a:t>
            </a:r>
            <a:r>
              <a:rPr lang="es-ES" sz="2000" baseline="-250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. </a:t>
            </a: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Los conjuntos A</a:t>
            </a:r>
            <a:r>
              <a:rPr lang="es-ES" sz="2000" baseline="-25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1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 A</a:t>
            </a:r>
            <a:r>
              <a:rPr lang="es-ES" sz="2000" baseline="-25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2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 A</a:t>
            </a:r>
            <a:r>
              <a:rPr lang="es-ES" sz="2000" baseline="-25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3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,.. </a:t>
            </a:r>
            <a:r>
              <a:rPr lang="es-ES" sz="20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A</a:t>
            </a:r>
            <a:r>
              <a:rPr lang="es-ES" sz="2000" baseline="-25000" dirty="0" err="1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se llaman 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dominios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y 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 es el grado de la relación</a:t>
            </a:r>
            <a:endParaRPr lang="es-ES" sz="2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Ejemplos:</a:t>
            </a: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285750" indent="-285750" algn="just"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2700020" algn="ctr"/>
                <a:tab pos="3991610" algn="l"/>
              </a:tabLst>
            </a:pP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</a:rPr>
              <a:t>relación entre nombre de un estudiante, titulación en la que está matriculado y nota media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2700020" algn="ctr"/>
                <a:tab pos="3991610" algn="l"/>
              </a:tabLst>
            </a:pP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</a:rPr>
              <a:t>Relación entre el nombre de una línea aérea, número de vuelo, destino, punto de partida, hora de salida de un vuelo, hora de llegada…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Courier New" panose="02070309020205020404" pitchFamily="49" charset="0"/>
              <a:buChar char="o"/>
              <a:tabLst>
                <a:tab pos="2700020" algn="ctr"/>
                <a:tab pos="3991610" algn="l"/>
              </a:tabLst>
            </a:pP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</a:rPr>
              <a:t>¿Qué empleados de una compañía han trabajado menos de 5 años y tienen un salario superior a 40.000 euros?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3932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1873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Relaciones n-arias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39115E89-5C13-4D00-B2F9-E2FF33202E77}"/>
              </a:ext>
            </a:extLst>
          </p:cNvPr>
          <p:cNvSpPr/>
          <p:nvPr/>
        </p:nvSpPr>
        <p:spPr>
          <a:xfrm>
            <a:off x="242226" y="2093213"/>
            <a:ext cx="8650253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2700020" algn="ctr"/>
                <a:tab pos="3991610" algn="l"/>
              </a:tabLst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Una base de datos consta de registros, que son n-tuplas formadas a partir de campos.</a:t>
            </a:r>
            <a:endParaRPr lang="es-ES" sz="1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Ejemplo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: base de datos de registros de estudiantes</a:t>
            </a:r>
            <a:endParaRPr lang="es-ES" sz="1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Campos: nombre, ID, titulación en que está matriculado y nota media</a:t>
            </a:r>
            <a:endParaRPr lang="es-ES" sz="1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2700020" algn="ctr"/>
                <a:tab pos="3991610" algn="l"/>
              </a:tabLst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Los registros de los estudiantes se presentan como 4-tuplas</a:t>
            </a:r>
            <a:endParaRPr lang="es-ES" sz="1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2700020" algn="ctr"/>
                <a:tab pos="3991610" algn="l"/>
              </a:tabLst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Las relaciones que se utilizan para representar bases de datos se llaman también tablas.</a:t>
            </a:r>
            <a:endParaRPr lang="es-ES" sz="14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4D23E66-8166-441A-B027-FC47C9485364}"/>
              </a:ext>
            </a:extLst>
          </p:cNvPr>
          <p:cNvSpPr/>
          <p:nvPr/>
        </p:nvSpPr>
        <p:spPr>
          <a:xfrm>
            <a:off x="251518" y="3866274"/>
            <a:ext cx="85461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Las operaciones de manipulación de una base de datos (añadir, y borrar, actualizar, combinar… registros): se han desarrollado métodos para ello: </a:t>
            </a: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Modelo relacional de bases de datos</a:t>
            </a:r>
            <a:r>
              <a:rPr lang="es-ES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(se basa en el concepto de relación)</a:t>
            </a:r>
            <a:endParaRPr lang="es-ES" sz="24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95692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19262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Relaciones n-arias</a:t>
            </a:r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E7577BD-E03B-4301-8014-806E43216C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679942"/>
              </p:ext>
            </p:extLst>
          </p:nvPr>
        </p:nvGraphicFramePr>
        <p:xfrm>
          <a:off x="1403648" y="2226632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67336779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65051218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328697738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267047222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s-ES" dirty="0"/>
                        <a:t>Estudiantes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7789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Nombre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Titulación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Nota media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41272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Ackermann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213455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Informática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3,88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10438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Adams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888332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Física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5,45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84822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err="1"/>
                        <a:t>Chawn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102147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Informática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6,49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6769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 err="1"/>
                        <a:t>Goodfriend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453228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Matemáticas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4,12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9741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Rao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117229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Matemáticas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8,55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7972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Stevens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236543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Psicología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6,49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31199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94398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323528" y="2188943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5000"/>
              </a:lnSpc>
              <a:spcAft>
                <a:spcPts val="800"/>
              </a:spcAft>
              <a:buNone/>
            </a:pPr>
            <a:endParaRPr lang="es-ES" sz="1600" dirty="0">
              <a:latin typeface="Bahnschrift" panose="020B0502040204020203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6B4252F-5C40-4C8E-8057-5490FCEC946F}"/>
              </a:ext>
            </a:extLst>
          </p:cNvPr>
          <p:cNvSpPr txBox="1"/>
          <p:nvPr/>
        </p:nvSpPr>
        <p:spPr>
          <a:xfrm>
            <a:off x="2059678" y="2529307"/>
            <a:ext cx="6328745" cy="26161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MX" sz="2400" b="1" dirty="0"/>
              <a:t>Tema 3. Relaciones </a:t>
            </a:r>
          </a:p>
          <a:p>
            <a:pPr algn="just"/>
            <a:r>
              <a:rPr lang="es-MX" sz="2000" dirty="0"/>
              <a:t>3.1. Relaciones binarias </a:t>
            </a:r>
          </a:p>
          <a:p>
            <a:pPr algn="just"/>
            <a:r>
              <a:rPr lang="es-MX" sz="2000" dirty="0"/>
              <a:t>3.2. Propiedades y representación </a:t>
            </a:r>
          </a:p>
          <a:p>
            <a:pPr algn="just"/>
            <a:r>
              <a:rPr lang="es-MX" sz="2000" dirty="0"/>
              <a:t>3.3. Relaciones de equivalencia </a:t>
            </a:r>
          </a:p>
          <a:p>
            <a:pPr algn="just"/>
            <a:r>
              <a:rPr lang="es-MX" sz="2000" dirty="0"/>
              <a:t>3.4. Relaciones de orden </a:t>
            </a:r>
          </a:p>
          <a:p>
            <a:pPr algn="just"/>
            <a:r>
              <a:rPr lang="es-MX" sz="2000" dirty="0"/>
              <a:t>3.5. Elementos extremales </a:t>
            </a:r>
          </a:p>
          <a:p>
            <a:pPr algn="just"/>
            <a:r>
              <a:rPr lang="es-MX" sz="2000" dirty="0"/>
              <a:t>3.6. Retículos </a:t>
            </a:r>
          </a:p>
          <a:p>
            <a:pPr algn="just"/>
            <a:r>
              <a:rPr lang="es-MX" sz="2000" dirty="0"/>
              <a:t>3.7. Ejemplos de relaciones de equivalencia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3737865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19262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Relaciones n-arias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D9B9E99-0D40-483C-8365-00F13C5F6DCF}"/>
              </a:ext>
            </a:extLst>
          </p:cNvPr>
          <p:cNvSpPr/>
          <p:nvPr/>
        </p:nvSpPr>
        <p:spPr>
          <a:xfrm>
            <a:off x="146902" y="2091042"/>
            <a:ext cx="867357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Un dominio de una relación n-aria es una </a:t>
            </a: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clave primaria 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si el valor de la n-tupla en dicho dominio determina la n-tupla, es decir, cuando no hay 2 n-tuplas en la relación que tengan el mismo valor en ese dominio..</a:t>
            </a:r>
          </a:p>
          <a:p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</a:rPr>
              <a:t>Ejemplo:</a:t>
            </a:r>
            <a:r>
              <a:rPr lang="es-E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-el dominio de nombre y de números ID son claves primarias 	 </a:t>
            </a:r>
          </a:p>
          <a:p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-el dominio de titulaciones y el de nota media no son claves primarias porque                                         hay más de una 4 tupla con el mismo valor o categoría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CE89090A-65D1-40DB-BD96-31B61A638295}"/>
              </a:ext>
            </a:extLst>
          </p:cNvPr>
          <p:cNvSpPr/>
          <p:nvPr/>
        </p:nvSpPr>
        <p:spPr>
          <a:xfrm>
            <a:off x="163380" y="4255344"/>
            <a:ext cx="865709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Cuando una n-tupla de una relación viene determinada por los valores de un conjunto de dominios, al producto cartesiano de dichos dominios se le llama </a:t>
            </a: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clave compuesta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D1318D34-B7C8-42EB-BCF2-E7B8289811D3}"/>
              </a:ext>
            </a:extLst>
          </p:cNvPr>
          <p:cNvSpPr/>
          <p:nvPr/>
        </p:nvSpPr>
        <p:spPr>
          <a:xfrm>
            <a:off x="133872" y="4852969"/>
            <a:ext cx="86570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</a:rPr>
              <a:t>Ejemplo:</a:t>
            </a:r>
            <a:r>
              <a:rPr lang="es-ES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No hay 2 4 tuplas que tengan la misma titulación y la misma nota media--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sym typeface="Wingdings" panose="05000000000000000000" pitchFamily="2" charset="2"/>
              </a:rPr>
              <a:t> el producto cartesiano de titulación y nota media es una clave compuesta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25331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246118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1979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 Relaciones n-arias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ABB3100-B74D-4223-A1EF-49D950102046}"/>
              </a:ext>
            </a:extLst>
          </p:cNvPr>
          <p:cNvSpPr txBox="1"/>
          <p:nvPr/>
        </p:nvSpPr>
        <p:spPr>
          <a:xfrm>
            <a:off x="146902" y="2178591"/>
            <a:ext cx="84969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Las claves primarias y compuestas se usan para identificar de forma única los registros de una base de datos</a:t>
            </a:r>
          </a:p>
          <a:p>
            <a:endParaRPr lang="es-ES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Por eso es importante comprobar que el valor de cada nuevo registro en el campo o en los campos apropiados es distinto del de todos los registros restantes de la tabla</a:t>
            </a:r>
          </a:p>
          <a:p>
            <a:endParaRPr lang="es-ES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s-ES" sz="2400" dirty="0">
                <a:solidFill>
                  <a:schemeClr val="accent2">
                    <a:lumMod val="50000"/>
                  </a:schemeClr>
                </a:solidFill>
              </a:rPr>
              <a:t>Ejemplo</a:t>
            </a:r>
            <a:r>
              <a:rPr lang="es-ES" sz="2400" dirty="0"/>
              <a:t>: </a:t>
            </a:r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el ID sirve como clave si no hay 2 estudiantes con el mismo </a:t>
            </a:r>
            <a:r>
              <a:rPr lang="es-ES" sz="2400" dirty="0" err="1">
                <a:solidFill>
                  <a:schemeClr val="accent1">
                    <a:lumMod val="50000"/>
                  </a:schemeClr>
                </a:solidFill>
              </a:rPr>
              <a:t>nº</a:t>
            </a:r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 identificación</a:t>
            </a:r>
          </a:p>
        </p:txBody>
      </p:sp>
    </p:spTree>
    <p:extLst>
      <p:ext uri="{BB962C8B-B14F-4D97-AF65-F5344CB8AC3E}">
        <p14:creationId xmlns:p14="http://schemas.microsoft.com/office/powerpoint/2010/main" val="13810010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18733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Relaciones n-arias</a:t>
            </a: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B82BBACE-75CF-4DF6-962A-B86BFA75DE71}"/>
              </a:ext>
            </a:extLst>
          </p:cNvPr>
          <p:cNvSpPr/>
          <p:nvPr/>
        </p:nvSpPr>
        <p:spPr>
          <a:xfrm>
            <a:off x="146902" y="2074426"/>
            <a:ext cx="867357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s-ES" sz="2800" dirty="0">
                <a:solidFill>
                  <a:schemeClr val="accent1">
                    <a:lumMod val="50000"/>
                  </a:schemeClr>
                </a:solidFill>
              </a:rPr>
              <a:t>SQL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pPr algn="just"/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el lenguaje de consultas a bases de datos (</a:t>
            </a:r>
            <a:r>
              <a:rPr lang="es-ES" sz="2400" dirty="0" err="1">
                <a:solidFill>
                  <a:schemeClr val="accent1">
                    <a:lumMod val="50000"/>
                  </a:schemeClr>
                </a:solidFill>
              </a:rPr>
              <a:t>Structured</a:t>
            </a:r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400" dirty="0" err="1">
                <a:solidFill>
                  <a:schemeClr val="accent1">
                    <a:lumMod val="50000"/>
                  </a:schemeClr>
                </a:solidFill>
              </a:rPr>
              <a:t>Query</a:t>
            </a:r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sz="2400" dirty="0" err="1">
                <a:solidFill>
                  <a:schemeClr val="accent1">
                    <a:lumMod val="50000"/>
                  </a:schemeClr>
                </a:solidFill>
              </a:rPr>
              <a:t>Language</a:t>
            </a:r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) maneja operaciones que producen relaciones a partir de relaciones ya existentes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</a:rPr>
              <a:t>Operador de selección </a:t>
            </a:r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transforma una relación n-aria en una relación n-aria formada por todas las n-tuplas de R que satisfacen la condición C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</a:rPr>
              <a:t>Operador de reunión </a:t>
            </a:r>
            <a:r>
              <a:rPr lang="es-ES" sz="2400" dirty="0">
                <a:solidFill>
                  <a:schemeClr val="accent1">
                    <a:lumMod val="50000"/>
                  </a:schemeClr>
                </a:solidFill>
              </a:rPr>
              <a:t>se utiliza para combinar dos tablas que tienen campos idénticos en común</a:t>
            </a:r>
          </a:p>
        </p:txBody>
      </p:sp>
    </p:spTree>
    <p:extLst>
      <p:ext uri="{BB962C8B-B14F-4D97-AF65-F5344CB8AC3E}">
        <p14:creationId xmlns:p14="http://schemas.microsoft.com/office/powerpoint/2010/main" val="6209220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3771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 Relaciones de equivalencia. Ejemplos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0306056A-611A-4F3F-9548-FB7C458F6F8F}"/>
                  </a:ext>
                </a:extLst>
              </p:cNvPr>
              <p:cNvSpPr/>
              <p:nvPr/>
            </p:nvSpPr>
            <p:spPr>
              <a:xfrm>
                <a:off x="174921" y="2074703"/>
                <a:ext cx="8609769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q"/>
                </a:pPr>
                <a:r>
                  <a:rPr lang="es-ES" sz="28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Relación de equivalencia</a:t>
                </a:r>
              </a:p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Es una relación sobre un conjunto A que es</a:t>
                </a:r>
              </a:p>
              <a:p>
                <a:pPr marL="742950" lvl="1" indent="-285750">
                  <a:buFont typeface="Courier New" panose="02070309020205020404" pitchFamily="49" charset="0"/>
                  <a:buChar char="o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	Reflexiva  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aRa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s-E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endParaRPr lang="es-ES" b="0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</a:endParaRPr>
              </a:p>
              <a:p>
                <a:pPr marL="742950" lvl="1" indent="-285750">
                  <a:buFont typeface="Courier New" panose="02070309020205020404" pitchFamily="49" charset="0"/>
                  <a:buChar char="o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	Simétrica   si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aRb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s-E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𝑏𝑅𝑎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	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endParaRPr lang="es-ES" dirty="0">
                  <a:solidFill>
                    <a:schemeClr val="accent1">
                      <a:lumMod val="50000"/>
                    </a:schemeClr>
                  </a:solidFill>
                  <a:ea typeface="Cambria Math" panose="02040503050406030204" pitchFamily="18" charset="0"/>
                </a:endParaRPr>
              </a:p>
              <a:p>
                <a:pPr marL="742950" lvl="1" indent="-285750">
                  <a:buFont typeface="Courier New" panose="02070309020205020404" pitchFamily="49" charset="0"/>
                  <a:buChar char="o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   Transitiva   si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</a:rPr>
                  <a:t>aRb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 y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</a:rPr>
                  <a:t>bRc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s-E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𝑎𝑅𝑐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  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endParaRPr lang="es-ES" dirty="0">
                  <a:solidFill>
                    <a:schemeClr val="accent1">
                      <a:lumMod val="50000"/>
                    </a:schemeClr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0306056A-611A-4F3F-9548-FB7C458F6F8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921" y="2074703"/>
                <a:ext cx="8609769" cy="1631216"/>
              </a:xfrm>
              <a:prstGeom prst="rect">
                <a:avLst/>
              </a:prstGeom>
              <a:blipFill>
                <a:blip r:embed="rId3"/>
                <a:stretch>
                  <a:fillRect l="-1275" t="-3731" b="-485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ángulo 5">
            <a:extLst>
              <a:ext uri="{FF2B5EF4-FFF2-40B4-BE49-F238E27FC236}">
                <a16:creationId xmlns:a16="http://schemas.microsoft.com/office/drawing/2014/main" id="{A826A6DB-F8A2-4F60-BFA5-FE00E746EBB4}"/>
              </a:ext>
            </a:extLst>
          </p:cNvPr>
          <p:cNvSpPr/>
          <p:nvPr/>
        </p:nvSpPr>
        <p:spPr>
          <a:xfrm>
            <a:off x="-396552" y="4092727"/>
            <a:ext cx="87849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es-ES" sz="2000" dirty="0">
                <a:solidFill>
                  <a:schemeClr val="accent1">
                    <a:lumMod val="50000"/>
                  </a:schemeClr>
                </a:solidFill>
                <a:ea typeface="Cambria Math" panose="02040503050406030204" pitchFamily="18" charset="0"/>
              </a:rPr>
              <a:t>La idea que subyace tras una relación de equivalencia es la de una 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ea typeface="Cambria Math" panose="02040503050406030204" pitchFamily="18" charset="0"/>
              </a:rPr>
              <a:t>clasificación 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  <a:ea typeface="Cambria Math" panose="02040503050406030204" pitchFamily="18" charset="0"/>
              </a:rPr>
              <a:t>de los elementos de un conjunto que son “parecidos”----</a:t>
            </a:r>
            <a:r>
              <a:rPr lang="es-ES" sz="2000" dirty="0">
                <a:solidFill>
                  <a:schemeClr val="accent1">
                    <a:lumMod val="50000"/>
                  </a:schemeClr>
                </a:solidFill>
                <a:ea typeface="Cambria Math" panose="02040503050406030204" pitchFamily="18" charset="0"/>
                <a:sym typeface="Wingdings" panose="05000000000000000000" pitchFamily="2" charset="2"/>
              </a:rPr>
              <a:t> esto permite clasificar los elementos en clases disjuntas o de elementos “equivalentes”</a:t>
            </a:r>
            <a:endParaRPr lang="es-ES" sz="2000" dirty="0">
              <a:solidFill>
                <a:schemeClr val="accent1">
                  <a:lumMod val="50000"/>
                </a:schemeClr>
              </a:solidFill>
              <a:ea typeface="Cambria Math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4784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3771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 Relaciones de equivalencia. Ejemplos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ángulo 5">
                <a:extLst>
                  <a:ext uri="{FF2B5EF4-FFF2-40B4-BE49-F238E27FC236}">
                    <a16:creationId xmlns:a16="http://schemas.microsoft.com/office/drawing/2014/main" id="{BDE15E05-58DB-4560-8E56-0441DCF813AE}"/>
                  </a:ext>
                </a:extLst>
              </p:cNvPr>
              <p:cNvSpPr/>
              <p:nvPr/>
            </p:nvSpPr>
            <p:spPr>
              <a:xfrm>
                <a:off x="146902" y="2179008"/>
                <a:ext cx="8637788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q"/>
                </a:pPr>
                <a:r>
                  <a:rPr lang="es-ES" sz="28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Clases de equivalencia</a:t>
                </a:r>
              </a:p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Clase de equivalencia de a es el conjunto de todos los elementos relacionados con </a:t>
                </a:r>
                <a14:m>
                  <m:oMath xmlns:m="http://schemas.openxmlformats.org/officeDocument/2006/math"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 mediante una relación R de equivalencia.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={x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/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xRa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}</a:t>
                </a:r>
              </a:p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Un elemento b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  <m:r>
                      <a:rPr lang="es-ES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se</m:t>
                    </m:r>
                    <m:r>
                      <a:rPr lang="es-ES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s-ES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llama</m:t>
                    </m:r>
                    <m:r>
                      <a:rPr lang="es-ES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𝐫𝐞𝐩𝐫𝐞𝐬𝐞𝐧𝐭𝐚𝐧𝐭𝐞</m:t>
                    </m:r>
                    <m:r>
                      <a:rPr lang="es-ES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𝐝𝐞</m:t>
                    </m:r>
                    <m:r>
                      <a:rPr lang="es-ES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𝐥𝐚</m:t>
                    </m:r>
                    <m:r>
                      <a:rPr lang="es-ES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𝐜𝐥𝐚𝐬𝐞</m:t>
                    </m:r>
                    <m:r>
                      <a:rPr lang="es-ES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𝐝𝐞</m:t>
                    </m:r>
                    <m:r>
                      <a:rPr lang="es-ES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s-ES" b="1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𝐞𝐪𝐮𝐢𝐯𝐚𝐥𝐞𝐧𝐜𝐢𝐚</m:t>
                    </m:r>
                  </m:oMath>
                </a14:m>
                <a:endParaRPr lang="es-ES" b="1" dirty="0">
                  <a:solidFill>
                    <a:schemeClr val="accent1">
                      <a:lumMod val="50000"/>
                    </a:schemeClr>
                  </a:solidFill>
                </a:endParaRPr>
              </a:p>
              <a:p>
                <a:endParaRPr lang="es-ES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Rectángulo 5">
                <a:extLst>
                  <a:ext uri="{FF2B5EF4-FFF2-40B4-BE49-F238E27FC236}">
                    <a16:creationId xmlns:a16="http://schemas.microsoft.com/office/drawing/2014/main" id="{BDE15E05-58DB-4560-8E56-0441DCF813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902" y="2179008"/>
                <a:ext cx="8637788" cy="1631216"/>
              </a:xfrm>
              <a:prstGeom prst="rect">
                <a:avLst/>
              </a:prstGeom>
              <a:blipFill>
                <a:blip r:embed="rId3"/>
                <a:stretch>
                  <a:fillRect l="-1200" t="-373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1932D5E7-B8F5-4113-9A15-9ABE9C2C9A9D}"/>
                  </a:ext>
                </a:extLst>
              </p:cNvPr>
              <p:cNvSpPr/>
              <p:nvPr/>
            </p:nvSpPr>
            <p:spPr>
              <a:xfrm>
                <a:off x="146902" y="3880512"/>
                <a:ext cx="8244135" cy="14773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spcAft>
                    <a:spcPts val="0"/>
                  </a:spcAft>
                  <a:buFont typeface="Wingdings" panose="05000000000000000000" pitchFamily="2" charset="2"/>
                  <a:buChar char="v"/>
                  <a:tabLst>
                    <a:tab pos="2700020" algn="ctr"/>
                    <a:tab pos="3991610" algn="l"/>
                  </a:tabLst>
                </a:pPr>
                <a:r>
                  <a:rPr lang="es-ES" b="1" dirty="0">
                    <a:solidFill>
                      <a:schemeClr val="accent2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Ejemplo 15</a:t>
                </a:r>
                <a:endParaRPr lang="es-ES" sz="1400" b="1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Sea A={0,1,2,3,5,7,9} y </a:t>
                </a:r>
                <a:r>
                  <a:rPr lang="es-ES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aRb</a:t>
                </a: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es “a es congruente con b módulo 4”. </a:t>
                </a:r>
              </a:p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r>
                  <a:rPr lang="es-ES" dirty="0">
                    <a:latin typeface="Times New Roman" panose="02020603050405020304" pitchFamily="18" charset="0"/>
                  </a:rPr>
                  <a:t>Comprobamos que es una relación de equivalencia</a:t>
                </a:r>
              </a:p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r>
                  <a:rPr lang="es-ES" dirty="0">
                    <a:latin typeface="Times New Roman" panose="02020603050405020304" pitchFamily="18" charset="0"/>
                  </a:rPr>
                  <a:t>Se obtienen las siguientes clases de equivalencia </a:t>
                </a:r>
              </a:p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</m:oMath>
                </a14:m>
                <a:r>
                  <a:rPr lang="es-ES" dirty="0"/>
                  <a:t>={0}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</m:oMath>
                </a14:m>
                <a:r>
                  <a:rPr lang="es-ES" dirty="0"/>
                  <a:t>={1,5,9}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</m:oMath>
                </a14:m>
                <a:r>
                  <a:rPr lang="es-ES" dirty="0"/>
                  <a:t>={2}    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e>
                    </m:d>
                  </m:oMath>
                </a14:m>
                <a:r>
                  <a:rPr lang="es-ES" dirty="0"/>
                  <a:t>={3,7} </a:t>
                </a:r>
              </a:p>
            </p:txBody>
          </p:sp>
        </mc:Choice>
        <mc:Fallback xmlns="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1932D5E7-B8F5-4113-9A15-9ABE9C2C9A9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6902" y="3880512"/>
                <a:ext cx="8244135" cy="1477328"/>
              </a:xfrm>
              <a:prstGeom prst="rect">
                <a:avLst/>
              </a:prstGeom>
              <a:blipFill>
                <a:blip r:embed="rId4"/>
                <a:stretch>
                  <a:fillRect l="-592" t="-2479" b="-578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812721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3771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 Relaciones de equivalencia. Ejemplos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FA7D053B-1693-45F3-B46F-06DA286552C8}"/>
                  </a:ext>
                </a:extLst>
              </p:cNvPr>
              <p:cNvSpPr/>
              <p:nvPr/>
            </p:nvSpPr>
            <p:spPr>
              <a:xfrm>
                <a:off x="93234" y="2135981"/>
                <a:ext cx="8903864" cy="1292662"/>
              </a:xfrm>
              <a:prstGeom prst="rect">
                <a:avLst/>
              </a:prstGeom>
              <a:ln w="28575">
                <a:solidFill>
                  <a:schemeClr val="accent1">
                    <a:lumMod val="50000"/>
                  </a:schemeClr>
                </a:solidFill>
              </a:ln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Ø"/>
                </a:pPr>
                <a:r>
                  <a:rPr lang="es-ES" sz="24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Teorema 1</a:t>
                </a:r>
              </a:p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Si R es una relación de equivalencia sobre un conjunto A y a y b son elementos de A. Entonces</a:t>
                </a:r>
              </a:p>
              <a:p>
                <a:pPr marL="285750" indent="-285750">
                  <a:buFont typeface="Courier New" panose="02070309020205020404" pitchFamily="49" charset="0"/>
                  <a:buChar char="o"/>
                </a:pPr>
                <a:r>
                  <a:rPr lang="es-ES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		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d>
                  </m:oMath>
                </a14:m>
                <a:r>
                  <a:rPr lang="es-ES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=</a:t>
                </a:r>
                <a:r>
                  <a:rPr lang="es-ES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d>
                    <m:r>
                      <a:rPr lang="es-ES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	</a:t>
                </a:r>
                <a14:m>
                  <m:oMath xmlns:m="http://schemas.openxmlformats.org/officeDocument/2006/math">
                    <m:r>
                      <a:rPr lang="es-ES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↔</m:t>
                    </m:r>
                    <m:r>
                      <a:rPr lang="es-ES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𝒂𝑹𝒃</m:t>
                    </m:r>
                  </m:oMath>
                </a14:m>
                <a:endParaRPr lang="es-ES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</a:endParaRPr>
              </a:p>
              <a:p>
                <a:pPr marL="285750" indent="-285750">
                  <a:buFont typeface="Courier New" panose="02070309020205020404" pitchFamily="49" charset="0"/>
                  <a:buChar char="o"/>
                </a:pPr>
                <a:r>
                  <a:rPr lang="es-ES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		</a:t>
                </a:r>
                <a:r>
                  <a:rPr lang="es-ES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d>
                    <m:r>
                      <a:rPr lang="es-ES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</m:t>
                    </m:r>
                  </m:oMath>
                </a14:m>
                <a:r>
                  <a:rPr lang="es-ES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d>
                    <m:r>
                      <a:rPr lang="es-ES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↔</m:t>
                    </m:r>
                  </m:oMath>
                </a14:m>
                <a:r>
                  <a:rPr lang="es-ES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</m:d>
                    <m:r>
                      <a:rPr lang="es-ES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∩</m:t>
                    </m:r>
                  </m:oMath>
                </a14:m>
                <a:r>
                  <a:rPr lang="es-ES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</m:d>
                    <m:r>
                      <a:rPr lang="es-ES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∅</m:t>
                    </m:r>
                    <m:r>
                      <a:rPr lang="es-ES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ES" b="1" dirty="0">
                  <a:solidFill>
                    <a:schemeClr val="accent1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FA7D053B-1693-45F3-B46F-06DA286552C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234" y="2135981"/>
                <a:ext cx="8903864" cy="1292662"/>
              </a:xfrm>
              <a:prstGeom prst="rect">
                <a:avLst/>
              </a:prstGeom>
              <a:blipFill>
                <a:blip r:embed="rId3"/>
                <a:stretch>
                  <a:fillRect l="-750" t="-2765" b="-5069"/>
                </a:stretch>
              </a:blipFill>
              <a:ln w="28575">
                <a:solidFill>
                  <a:schemeClr val="accent1">
                    <a:lumMod val="50000"/>
                  </a:schemeClr>
                </a:solidFill>
              </a:ln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ángulo 3">
            <a:extLst>
              <a:ext uri="{FF2B5EF4-FFF2-40B4-BE49-F238E27FC236}">
                <a16:creationId xmlns:a16="http://schemas.microsoft.com/office/drawing/2014/main" id="{73CBB960-297A-4D5E-984E-0A974CF3D629}"/>
              </a:ext>
            </a:extLst>
          </p:cNvPr>
          <p:cNvSpPr/>
          <p:nvPr/>
        </p:nvSpPr>
        <p:spPr>
          <a:xfrm>
            <a:off x="-11721" y="3585313"/>
            <a:ext cx="896356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Consecuencias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Si R es una relación de equivalencia, 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mbria Math" panose="02040503050406030204" pitchFamily="18" charset="0"/>
              </a:rPr>
              <a:t>las clases de equivalencia de dos elementos de A son idénticas o son disjuntas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mbria Math" panose="02040503050406030204" pitchFamily="18" charset="0"/>
              </a:rPr>
              <a:t>Todos los elementos de una clase de equivalencia son equivalentes entre sí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mbria Math" panose="02040503050406030204" pitchFamily="18" charset="0"/>
              </a:rPr>
              <a:t>Una clase de equivalencia queda bien definida por cualquiera de sus elementos (representante)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mbria Math" panose="02040503050406030204" pitchFamily="18" charset="0"/>
              </a:rPr>
              <a:t>Si dos clases de equivalencia tienen un elemento común, esas clases son iguales.</a:t>
            </a:r>
          </a:p>
        </p:txBody>
      </p:sp>
    </p:spTree>
    <p:extLst>
      <p:ext uri="{BB962C8B-B14F-4D97-AF65-F5344CB8AC3E}">
        <p14:creationId xmlns:p14="http://schemas.microsoft.com/office/powerpoint/2010/main" val="139548341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3771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 Relaciones de equivalencia. Ejemplos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4A92AF5-5B15-4CB1-8D87-3CBF90596BF4}"/>
              </a:ext>
            </a:extLst>
          </p:cNvPr>
          <p:cNvSpPr/>
          <p:nvPr/>
        </p:nvSpPr>
        <p:spPr>
          <a:xfrm>
            <a:off x="228029" y="2057068"/>
            <a:ext cx="8661448" cy="1015663"/>
          </a:xfrm>
          <a:prstGeom prst="rect">
            <a:avLst/>
          </a:prstGeom>
          <a:ln w="1905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Teorema 2</a:t>
            </a:r>
          </a:p>
          <a:p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Si A es un conjunto dotado de una relación de equivalencia R.</a:t>
            </a:r>
          </a:p>
          <a:p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Entonces R determina una partición de A en clases de equivalencia y esta partición es única</a:t>
            </a:r>
            <a:endParaRPr lang="es-E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ángulo 3">
                <a:extLst>
                  <a:ext uri="{FF2B5EF4-FFF2-40B4-BE49-F238E27FC236}">
                    <a16:creationId xmlns:a16="http://schemas.microsoft.com/office/drawing/2014/main" id="{6F157F34-6FBC-46A7-9A92-04CE022BAD24}"/>
                  </a:ext>
                </a:extLst>
              </p:cNvPr>
              <p:cNvSpPr/>
              <p:nvPr/>
            </p:nvSpPr>
            <p:spPr>
              <a:xfrm>
                <a:off x="114902" y="3126100"/>
                <a:ext cx="8352930" cy="24314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q"/>
                </a:pPr>
                <a:r>
                  <a:rPr lang="es-ES" sz="36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Conjunto cociente</a:t>
                </a:r>
              </a:p>
              <a:p>
                <a:r>
                  <a:rPr lang="es-ES" sz="24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Es el conjunto de todas las clases de equivalencia definidas sobre un conjunto A por una relación de equivalencia R</a:t>
                </a:r>
              </a:p>
              <a:p>
                <a:r>
                  <a:rPr lang="es-ES" sz="24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			</a:t>
                </a:r>
                <a:r>
                  <a:rPr lang="es-ES" sz="2800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A/R = {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sz="28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sz="28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r>
                  <a:rPr lang="es-ES" sz="2800" dirty="0">
                    <a:solidFill>
                      <a:schemeClr val="accent1">
                        <a:lumMod val="50000"/>
                      </a:schemeClr>
                    </a:solidFill>
                  </a:rPr>
                  <a:t>/a</a:t>
                </a:r>
                <a14:m>
                  <m:oMath xmlns:m="http://schemas.openxmlformats.org/officeDocument/2006/math">
                    <m:r>
                      <a:rPr lang="es-ES" sz="280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s-ES" sz="28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  <m:r>
                      <a:rPr lang="es-ES" sz="28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}</m:t>
                    </m:r>
                  </m:oMath>
                </a14:m>
                <a:endParaRPr lang="es-ES" sz="2800" dirty="0"/>
              </a:p>
              <a:p>
                <a:r>
                  <a:rPr lang="es-ES" sz="2000" b="1" dirty="0"/>
                  <a:t>Nota: A y A/R son el mismo conjunto. La única diferencia es que en A/R los elementos de A están distribuidos o clasificados por clases de equivalencia</a:t>
                </a:r>
              </a:p>
            </p:txBody>
          </p:sp>
        </mc:Choice>
        <mc:Fallback xmlns="">
          <p:sp>
            <p:nvSpPr>
              <p:cNvPr id="4" name="Rectángulo 3">
                <a:extLst>
                  <a:ext uri="{FF2B5EF4-FFF2-40B4-BE49-F238E27FC236}">
                    <a16:creationId xmlns:a16="http://schemas.microsoft.com/office/drawing/2014/main" id="{6F157F34-6FBC-46A7-9A92-04CE022BAD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902" y="3126100"/>
                <a:ext cx="8352930" cy="2431435"/>
              </a:xfrm>
              <a:prstGeom prst="rect">
                <a:avLst/>
              </a:prstGeom>
              <a:blipFill>
                <a:blip r:embed="rId3"/>
                <a:stretch>
                  <a:fillRect l="-1971" t="-4261" b="-350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857089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37711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 Relaciones de equivalencia. Ejemplos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490060AA-92BE-47F7-9E88-12F2C9A4C9FE}"/>
                  </a:ext>
                </a:extLst>
              </p:cNvPr>
              <p:cNvSpPr/>
              <p:nvPr/>
            </p:nvSpPr>
            <p:spPr>
              <a:xfrm>
                <a:off x="166536" y="2057064"/>
                <a:ext cx="8725943" cy="80554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spcAft>
                    <a:spcPts val="0"/>
                  </a:spcAft>
                  <a:buFont typeface="Wingdings" panose="05000000000000000000" pitchFamily="2" charset="2"/>
                  <a:buChar char="v"/>
                  <a:tabLst>
                    <a:tab pos="2700020" algn="ctr"/>
                    <a:tab pos="3991610" algn="l"/>
                  </a:tabLst>
                </a:pPr>
                <a:r>
                  <a:rPr lang="es-ES" b="1" dirty="0">
                    <a:solidFill>
                      <a:schemeClr val="accent2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Ejemplo 14</a:t>
                </a:r>
                <a:endParaRPr lang="es-ES" sz="1400" b="1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En el conjunto R-{0} definimos la relación  </a:t>
                </a:r>
                <a:r>
                  <a:rPr lang="es-ES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aRb</a:t>
                </a:r>
                <a14:m>
                  <m:oMath xmlns:m="http://schemas.openxmlformats.org/officeDocument/2006/math">
                    <m:r>
                      <a:rPr lang="es-ES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↔</m:t>
                    </m:r>
                    <m:r>
                      <a:rPr lang="es-E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s-E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s-E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s-E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</m:t>
                        </m:r>
                      </m:den>
                    </m:f>
                  </m:oMath>
                </a14:m>
                <a:endParaRPr lang="es-ES" sz="2000" dirty="0"/>
              </a:p>
            </p:txBody>
          </p:sp>
        </mc:Choice>
        <mc:Fallback xmlns="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490060AA-92BE-47F7-9E88-12F2C9A4C9F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536" y="2057064"/>
                <a:ext cx="8725943" cy="805542"/>
              </a:xfrm>
              <a:prstGeom prst="rect">
                <a:avLst/>
              </a:prstGeom>
              <a:blipFill>
                <a:blip r:embed="rId3"/>
                <a:stretch>
                  <a:fillRect l="-559" t="-3759" b="-150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ángulo 5">
                <a:extLst>
                  <a:ext uri="{FF2B5EF4-FFF2-40B4-BE49-F238E27FC236}">
                    <a16:creationId xmlns:a16="http://schemas.microsoft.com/office/drawing/2014/main" id="{77F071D2-8E1F-44EA-91E6-776F6E30A00D}"/>
                  </a:ext>
                </a:extLst>
              </p:cNvPr>
              <p:cNvSpPr/>
              <p:nvPr/>
            </p:nvSpPr>
            <p:spPr>
              <a:xfrm>
                <a:off x="5220072" y="2249874"/>
                <a:ext cx="1512168" cy="6127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s-E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𝑏</m:t>
                      </m:r>
                      <m:r>
                        <a:rPr lang="es-ES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s-E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s-E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𝑏</m:t>
                          </m:r>
                        </m:den>
                      </m:f>
                    </m:oMath>
                  </m:oMathPara>
                </a14:m>
                <a:endParaRPr lang="es-ES" dirty="0"/>
              </a:p>
            </p:txBody>
          </p:sp>
        </mc:Choice>
        <mc:Fallback xmlns="">
          <p:sp>
            <p:nvSpPr>
              <p:cNvPr id="6" name="Rectángulo 5">
                <a:extLst>
                  <a:ext uri="{FF2B5EF4-FFF2-40B4-BE49-F238E27FC236}">
                    <a16:creationId xmlns:a16="http://schemas.microsoft.com/office/drawing/2014/main" id="{77F071D2-8E1F-44EA-91E6-776F6E30A00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2249874"/>
                <a:ext cx="1512168" cy="6127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F04812C-DFFB-4E7C-B7BA-0E1566A2B150}"/>
                  </a:ext>
                </a:extLst>
              </p:cNvPr>
              <p:cNvSpPr txBox="1"/>
              <p:nvPr/>
            </p:nvSpPr>
            <p:spPr>
              <a:xfrm>
                <a:off x="228398" y="2957417"/>
                <a:ext cx="828092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/>
                  <a:t>Demostrar que es una relación de equivalencia</a:t>
                </a:r>
              </a:p>
              <a:p>
                <a:r>
                  <a:rPr lang="es-ES" dirty="0"/>
                  <a:t>Hallar los elementos de la clase de equivalencia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endParaRPr lang="es-ES" dirty="0"/>
              </a:p>
            </p:txBody>
          </p:sp>
        </mc:Choice>
        <mc:Fallback xmlns="">
          <p:sp>
            <p:nvSpPr>
              <p:cNvPr id="8" name="CuadroTexto 7">
                <a:extLst>
                  <a:ext uri="{FF2B5EF4-FFF2-40B4-BE49-F238E27FC236}">
                    <a16:creationId xmlns:a16="http://schemas.microsoft.com/office/drawing/2014/main" id="{FF04812C-DFFB-4E7C-B7BA-0E1566A2B1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398" y="2957417"/>
                <a:ext cx="8280922" cy="646331"/>
              </a:xfrm>
              <a:prstGeom prst="rect">
                <a:avLst/>
              </a:prstGeom>
              <a:blipFill>
                <a:blip r:embed="rId5"/>
                <a:stretch>
                  <a:fillRect l="-589" t="-4717" b="-1415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ángulo 8">
            <a:extLst>
              <a:ext uri="{FF2B5EF4-FFF2-40B4-BE49-F238E27FC236}">
                <a16:creationId xmlns:a16="http://schemas.microsoft.com/office/drawing/2014/main" id="{0252D959-A59B-4720-B694-4D44B786D253}"/>
              </a:ext>
            </a:extLst>
          </p:cNvPr>
          <p:cNvSpPr/>
          <p:nvPr/>
        </p:nvSpPr>
        <p:spPr>
          <a:xfrm>
            <a:off x="146902" y="3621359"/>
            <a:ext cx="83624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 15</a:t>
            </a:r>
            <a:endParaRPr lang="es-ES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B8C24441-D6F8-4AE2-BDF8-E719AC1FA362}"/>
                  </a:ext>
                </a:extLst>
              </p:cNvPr>
              <p:cNvSpPr txBox="1"/>
              <p:nvPr/>
            </p:nvSpPr>
            <p:spPr>
              <a:xfrm>
                <a:off x="323528" y="4100980"/>
                <a:ext cx="7416824" cy="4001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En el conjunto Z definimos la relación  </a:t>
                </a:r>
                <a:r>
                  <a:rPr lang="es-ES" dirty="0" err="1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xRy</a:t>
                </a:r>
                <a14:m>
                  <m:oMath xmlns:m="http://schemas.openxmlformats.org/officeDocument/2006/math">
                    <m:r>
                      <a:rPr lang="es-ES" sz="2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a:rPr lang="es-ES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↔</m:t>
                    </m:r>
                    <m:sSup>
                      <m:sSupPr>
                        <m:ctrlPr>
                          <a:rPr lang="es-ES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s-E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s-ES" sz="20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s-ES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s-ES" sz="20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s-ES" sz="2000" dirty="0"/>
                  <a:t>= x - y</a:t>
                </a:r>
              </a:p>
            </p:txBody>
          </p:sp>
        </mc:Choice>
        <mc:Fallback xmlns="">
          <p:sp>
            <p:nvSpPr>
              <p:cNvPr id="13" name="CuadroTexto 12">
                <a:extLst>
                  <a:ext uri="{FF2B5EF4-FFF2-40B4-BE49-F238E27FC236}">
                    <a16:creationId xmlns:a16="http://schemas.microsoft.com/office/drawing/2014/main" id="{B8C24441-D6F8-4AE2-BDF8-E719AC1FA3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4100980"/>
                <a:ext cx="7416824" cy="400110"/>
              </a:xfrm>
              <a:prstGeom prst="rect">
                <a:avLst/>
              </a:prstGeom>
              <a:blipFill>
                <a:blip r:embed="rId6"/>
                <a:stretch>
                  <a:fillRect l="-657" t="-9231" b="-27692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8705F41E-E300-4E1C-9A44-9C5FE09202D3}"/>
                  </a:ext>
                </a:extLst>
              </p:cNvPr>
              <p:cNvSpPr txBox="1"/>
              <p:nvPr/>
            </p:nvSpPr>
            <p:spPr>
              <a:xfrm>
                <a:off x="323528" y="4584942"/>
                <a:ext cx="828092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/>
                  <a:t>Demostrar que es una relación de equivalencia</a:t>
                </a:r>
              </a:p>
              <a:p>
                <a:r>
                  <a:rPr lang="es-ES" dirty="0"/>
                  <a:t>Hallar los elementos de la clase de equivalencia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s-ES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MX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</m:d>
                  </m:oMath>
                </a14:m>
                <a:endParaRPr lang="es-ES" dirty="0"/>
              </a:p>
            </p:txBody>
          </p:sp>
        </mc:Choice>
        <mc:Fallback xmlns="">
          <p:sp>
            <p:nvSpPr>
              <p:cNvPr id="15" name="CuadroTexto 14">
                <a:extLst>
                  <a:ext uri="{FF2B5EF4-FFF2-40B4-BE49-F238E27FC236}">
                    <a16:creationId xmlns:a16="http://schemas.microsoft.com/office/drawing/2014/main" id="{8705F41E-E300-4E1C-9A44-9C5FE09202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4584942"/>
                <a:ext cx="8280922" cy="646331"/>
              </a:xfrm>
              <a:prstGeom prst="rect">
                <a:avLst/>
              </a:prstGeom>
              <a:blipFill>
                <a:blip r:embed="rId7"/>
                <a:stretch>
                  <a:fillRect l="-589" t="-4717" b="-1415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132166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13856" y="6080888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176627" y="1575370"/>
            <a:ext cx="20850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Relaciones de orden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D4DD4CF3-9033-43DE-A303-CAC9308E3CD7}"/>
                  </a:ext>
                </a:extLst>
              </p:cNvPr>
              <p:cNvSpPr/>
              <p:nvPr/>
            </p:nvSpPr>
            <p:spPr>
              <a:xfrm>
                <a:off x="157363" y="1951375"/>
                <a:ext cx="8737230" cy="163121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q"/>
                </a:pPr>
                <a:r>
                  <a:rPr lang="es-ES" sz="28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Relación de orden (parcial)</a:t>
                </a:r>
              </a:p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Es una relación sobre un conjunto A que es</a:t>
                </a:r>
              </a:p>
              <a:p>
                <a:pPr marL="742950" lvl="1" indent="-285750">
                  <a:buFont typeface="Courier New" panose="02070309020205020404" pitchFamily="49" charset="0"/>
                  <a:buChar char="o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	Reflexiva  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aRa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   </a:t>
                </a:r>
                <a14:m>
                  <m:oMath xmlns:m="http://schemas.openxmlformats.org/officeDocument/2006/math"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endParaRPr lang="es-ES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Cambria Math" panose="02040503050406030204" pitchFamily="18" charset="0"/>
                </a:endParaRPr>
              </a:p>
              <a:p>
                <a:pPr marL="742950" lvl="1" indent="-285750">
                  <a:buFont typeface="Courier New" panose="02070309020205020404" pitchFamily="49" charset="0"/>
                  <a:buChar char="o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	Antisimétrica   si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aRb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𝑏𝑅𝑎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 a=b	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endParaRPr lang="es-ES" dirty="0">
                  <a:solidFill>
                    <a:schemeClr val="accent1">
                      <a:lumMod val="50000"/>
                    </a:schemeClr>
                  </a:solidFill>
                  <a:ea typeface="Cambria Math" panose="02040503050406030204" pitchFamily="18" charset="0"/>
                </a:endParaRPr>
              </a:p>
              <a:p>
                <a:pPr marL="742950" lvl="1" indent="-285750">
                  <a:buFont typeface="Courier New" panose="02070309020205020404" pitchFamily="49" charset="0"/>
                  <a:buChar char="o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   Transitiva   si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</a:rPr>
                  <a:t>aRb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 y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</a:rPr>
                  <a:t>bRc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𝑎𝑅𝑐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</a:rPr>
                  <a:t>  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∀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𝐴</m:t>
                    </m:r>
                  </m:oMath>
                </a14:m>
                <a:endParaRPr lang="es-ES" dirty="0">
                  <a:solidFill>
                    <a:schemeClr val="accent1">
                      <a:lumMod val="50000"/>
                    </a:schemeClr>
                  </a:solidFill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D4DD4CF3-9033-43DE-A303-CAC9308E3CD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363" y="1951375"/>
                <a:ext cx="8737230" cy="1631216"/>
              </a:xfrm>
              <a:prstGeom prst="rect">
                <a:avLst/>
              </a:prstGeom>
              <a:blipFill>
                <a:blip r:embed="rId3"/>
                <a:stretch>
                  <a:fillRect l="-1256" t="-3731" b="-485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uadroTexto 3">
            <a:extLst>
              <a:ext uri="{FF2B5EF4-FFF2-40B4-BE49-F238E27FC236}">
                <a16:creationId xmlns:a16="http://schemas.microsoft.com/office/drawing/2014/main" id="{D17E6AB8-638E-4D64-9CD5-5F5620309EC1}"/>
              </a:ext>
            </a:extLst>
          </p:cNvPr>
          <p:cNvSpPr txBox="1"/>
          <p:nvPr/>
        </p:nvSpPr>
        <p:spPr>
          <a:xfrm>
            <a:off x="-255967" y="3479802"/>
            <a:ext cx="8496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s-ES" sz="1600" dirty="0">
                <a:solidFill>
                  <a:schemeClr val="accent1">
                    <a:lumMod val="50000"/>
                  </a:schemeClr>
                </a:solidFill>
                <a:ea typeface="Cambria Math" panose="02040503050406030204" pitchFamily="18" charset="0"/>
              </a:rPr>
              <a:t>Un conjunto dotado de una relación de orden parcial se llama </a:t>
            </a:r>
            <a:r>
              <a:rPr lang="es-ES" sz="1600" b="1" dirty="0">
                <a:solidFill>
                  <a:schemeClr val="accent1">
                    <a:lumMod val="50000"/>
                  </a:schemeClr>
                </a:solidFill>
                <a:ea typeface="Cambria Math" panose="02040503050406030204" pitchFamily="18" charset="0"/>
              </a:rPr>
              <a:t>conjunto parcialmente ordenado 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ea typeface="Cambria Math" panose="02040503050406030204" pitchFamily="18" charset="0"/>
              </a:rPr>
              <a:t>(</a:t>
            </a:r>
            <a:r>
              <a:rPr lang="es-ES" sz="1600" dirty="0" err="1">
                <a:solidFill>
                  <a:schemeClr val="accent1">
                    <a:lumMod val="50000"/>
                  </a:schemeClr>
                </a:solidFill>
                <a:ea typeface="Cambria Math" panose="02040503050406030204" pitchFamily="18" charset="0"/>
              </a:rPr>
              <a:t>partially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ea typeface="Cambria Math" panose="02040503050406030204" pitchFamily="18" charset="0"/>
              </a:rPr>
              <a:t> </a:t>
            </a:r>
            <a:r>
              <a:rPr lang="es-ES" sz="1600" dirty="0" err="1">
                <a:solidFill>
                  <a:schemeClr val="accent1">
                    <a:lumMod val="50000"/>
                  </a:schemeClr>
                </a:solidFill>
                <a:ea typeface="Cambria Math" panose="02040503050406030204" pitchFamily="18" charset="0"/>
              </a:rPr>
              <a:t>ordered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ea typeface="Cambria Math" panose="02040503050406030204" pitchFamily="18" charset="0"/>
              </a:rPr>
              <a:t> set, </a:t>
            </a:r>
            <a:r>
              <a:rPr lang="es-ES" sz="1600" dirty="0" err="1">
                <a:solidFill>
                  <a:schemeClr val="accent1">
                    <a:lumMod val="50000"/>
                  </a:schemeClr>
                </a:solidFill>
                <a:ea typeface="Cambria Math" panose="02040503050406030204" pitchFamily="18" charset="0"/>
              </a:rPr>
              <a:t>poset</a:t>
            </a:r>
            <a:r>
              <a:rPr lang="es-ES" sz="1600" dirty="0">
                <a:solidFill>
                  <a:schemeClr val="accent1">
                    <a:lumMod val="50000"/>
                  </a:schemeClr>
                </a:solidFill>
                <a:ea typeface="Cambria Math" panose="02040503050406030204" pitchFamily="18" charset="0"/>
              </a:rPr>
              <a:t>) 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D5B42D93-2E1B-4540-BF99-2FDEA77816AB}"/>
              </a:ext>
            </a:extLst>
          </p:cNvPr>
          <p:cNvSpPr/>
          <p:nvPr/>
        </p:nvSpPr>
        <p:spPr>
          <a:xfrm>
            <a:off x="155250" y="4056959"/>
            <a:ext cx="86062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v"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</a:rPr>
              <a:t>Ejemplos</a:t>
            </a:r>
            <a:r>
              <a:rPr lang="es-ES" dirty="0"/>
              <a:t>: 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“ser menor o igual que”, “a divide a b”, “contenido o igual”…. Son relaciones de orden 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B1EBF631-8259-4FBF-A44C-3745B7C593E3}"/>
              </a:ext>
            </a:extLst>
          </p:cNvPr>
          <p:cNvSpPr/>
          <p:nvPr/>
        </p:nvSpPr>
        <p:spPr>
          <a:xfrm>
            <a:off x="155250" y="4703290"/>
            <a:ext cx="888124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s-ES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Relación de orden total</a:t>
            </a:r>
          </a:p>
          <a:p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Una relación de orden es de orden total si cualquier par de elementos de A son comparables</a:t>
            </a:r>
            <a:endParaRPr lang="es-ES" dirty="0">
              <a:solidFill>
                <a:schemeClr val="accent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</a:rPr>
              <a:t>Ejemplos</a:t>
            </a:r>
            <a:r>
              <a:rPr lang="es-ES" dirty="0"/>
              <a:t>: (Z, 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“ser menor o igual que”), (A={2,4,8,16,32},“a divide a b”) son relaciones de orden total</a:t>
            </a:r>
          </a:p>
        </p:txBody>
      </p:sp>
    </p:spTree>
    <p:extLst>
      <p:ext uri="{BB962C8B-B14F-4D97-AF65-F5344CB8AC3E}">
        <p14:creationId xmlns:p14="http://schemas.microsoft.com/office/powerpoint/2010/main" val="54781153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6297" y="6025974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176627" y="1575370"/>
            <a:ext cx="20850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Relaciones de orden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76B27FAC-23F7-4BE5-8E3B-458A9564BB76}"/>
              </a:ext>
            </a:extLst>
          </p:cNvPr>
          <p:cNvSpPr/>
          <p:nvPr/>
        </p:nvSpPr>
        <p:spPr>
          <a:xfrm>
            <a:off x="176626" y="2120949"/>
            <a:ext cx="871585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es-ES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Diagramas de Hasse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s-ES" sz="2000" dirty="0">
                <a:solidFill>
                  <a:schemeClr val="accent1">
                    <a:lumMod val="50000"/>
                  </a:schemeClr>
                </a:solidFill>
                <a:ea typeface="Cambria Math" panose="02040503050406030204" pitchFamily="18" charset="0"/>
              </a:rPr>
              <a:t>Permiten simplificar el dígrafo de una relación de orden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9A7A3F8-31BB-4841-9827-805441B548F4}"/>
              </a:ext>
            </a:extLst>
          </p:cNvPr>
          <p:cNvSpPr txBox="1"/>
          <p:nvPr/>
        </p:nvSpPr>
        <p:spPr>
          <a:xfrm>
            <a:off x="2111676" y="2693562"/>
            <a:ext cx="446449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6000" dirty="0">
                <a:solidFill>
                  <a:srgbClr val="C00000"/>
                </a:solidFill>
              </a:rPr>
              <a:t>¿cómo?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C336062-8680-4F20-A3E5-3450E9C74A43}"/>
              </a:ext>
            </a:extLst>
          </p:cNvPr>
          <p:cNvSpPr txBox="1"/>
          <p:nvPr/>
        </p:nvSpPr>
        <p:spPr>
          <a:xfrm>
            <a:off x="398420" y="3652867"/>
            <a:ext cx="874558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arenR"/>
            </a:pPr>
            <a:r>
              <a:rPr lang="es-ES" dirty="0"/>
              <a:t>Como la relación es reflexiva, hay un bucle en cada vértice: SUPRIMIR TODOS LOS BUCLES</a:t>
            </a:r>
          </a:p>
          <a:p>
            <a:pPr algn="just"/>
            <a:endParaRPr lang="es-ES" dirty="0"/>
          </a:p>
          <a:p>
            <a:pPr marL="342900" indent="-342900" algn="just">
              <a:buAutoNum type="arabicParenR"/>
            </a:pPr>
            <a:r>
              <a:rPr lang="es-ES" dirty="0"/>
              <a:t>Como la relación es transitiva, si tiene las aristas (</a:t>
            </a:r>
            <a:r>
              <a:rPr lang="es-ES" dirty="0" err="1"/>
              <a:t>a,b</a:t>
            </a:r>
            <a:r>
              <a:rPr lang="es-ES" dirty="0"/>
              <a:t>) y (</a:t>
            </a:r>
            <a:r>
              <a:rPr lang="es-ES" dirty="0" err="1"/>
              <a:t>b,c</a:t>
            </a:r>
            <a:r>
              <a:rPr lang="es-ES" dirty="0"/>
              <a:t>), deberá tener también (</a:t>
            </a:r>
            <a:r>
              <a:rPr lang="es-ES" dirty="0" err="1"/>
              <a:t>a,c</a:t>
            </a:r>
            <a:r>
              <a:rPr lang="es-ES" dirty="0"/>
              <a:t>)</a:t>
            </a:r>
          </a:p>
          <a:p>
            <a:pPr algn="just"/>
            <a:r>
              <a:rPr lang="es-ES" dirty="0"/>
              <a:t>SUPRIMIR ESA ARISTA. Si además tuviera (</a:t>
            </a:r>
            <a:r>
              <a:rPr lang="es-ES" dirty="0" err="1"/>
              <a:t>c,d</a:t>
            </a:r>
            <a:r>
              <a:rPr lang="es-ES" dirty="0"/>
              <a:t>): SUPRIMIR TAMBIÉN (</a:t>
            </a:r>
            <a:r>
              <a:rPr lang="es-ES" dirty="0" err="1"/>
              <a:t>a,d</a:t>
            </a:r>
            <a:r>
              <a:rPr lang="es-ES" dirty="0"/>
              <a:t>)</a:t>
            </a:r>
          </a:p>
          <a:p>
            <a:pPr algn="just"/>
            <a:endParaRPr lang="es-ES" dirty="0"/>
          </a:p>
          <a:p>
            <a:pPr algn="just"/>
            <a:r>
              <a:rPr lang="es-ES" dirty="0"/>
              <a:t>3) SUPRIMIR LAS PUNTAS DE LAS FLECHAS Y DISPONER CADA ARISTA DE FORMA QUE EL ORIGEN QUEDE SITUADO POR DEBAJO DEL EXTREMO</a:t>
            </a:r>
          </a:p>
          <a:p>
            <a:pPr marL="342900" indent="-342900">
              <a:buAutoNum type="arabicParenR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547169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0" y="5945231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323528" y="2188943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5000"/>
              </a:lnSpc>
              <a:spcAft>
                <a:spcPts val="800"/>
              </a:spcAft>
              <a:buNone/>
            </a:pPr>
            <a:endParaRPr lang="es-ES" sz="1600" dirty="0">
              <a:latin typeface="Bahnschrift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A31DC4EA-4917-4654-A7F0-FF6975677E49}"/>
                  </a:ext>
                </a:extLst>
              </p:cNvPr>
              <p:cNvSpPr txBox="1"/>
              <p:nvPr/>
            </p:nvSpPr>
            <p:spPr>
              <a:xfrm>
                <a:off x="251518" y="2188943"/>
                <a:ext cx="8568954" cy="12211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s-MX" dirty="0"/>
                  <a:t>Dados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s-ES" dirty="0"/>
                  <a:t>,</a:t>
                </a:r>
                <a:r>
                  <a:rPr lang="es-MX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s-ES" dirty="0"/>
                  <a:t>,…</a:t>
                </a:r>
                <a:r>
                  <a:rPr lang="es-MX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s-MX" dirty="0"/>
                  <a:t> </a:t>
                </a:r>
                <a14:m>
                  <m:oMath xmlns:m="http://schemas.openxmlformats.org/officeDocument/2006/math"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𝑠𝑒</m:t>
                    </m:r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𝑑𝑒𝑛𝑜𝑚𝑖𝑛𝑎</m:t>
                    </m:r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sz="2800" b="1" i="1" smtClean="0">
                        <a:latin typeface="Cambria Math" panose="02040503050406030204" pitchFamily="18" charset="0"/>
                      </a:rPr>
                      <m:t>𝒓𝒆𝒍𝒂𝒄𝒊</m:t>
                    </m:r>
                    <m:r>
                      <a:rPr lang="es-MX" sz="2800" b="1" i="1" smtClean="0">
                        <a:latin typeface="Cambria Math" panose="02040503050406030204" pitchFamily="18" charset="0"/>
                      </a:rPr>
                      <m:t>ó</m:t>
                    </m:r>
                    <m:r>
                      <a:rPr lang="es-MX" sz="2800" b="1" i="1" smtClean="0">
                        <a:latin typeface="Cambria Math" panose="02040503050406030204" pitchFamily="18" charset="0"/>
                      </a:rPr>
                      <m:t>𝒏</m:t>
                    </m:r>
                    <m:r>
                      <a:rPr lang="es-MX" sz="28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sz="2800" b="1" i="1" smtClean="0">
                        <a:latin typeface="Cambria Math" panose="02040503050406030204" pitchFamily="18" charset="0"/>
                      </a:rPr>
                      <m:t>𝑹</m:t>
                    </m:r>
                    <m:r>
                      <a:rPr lang="es-MX" sz="2800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𝑢𝑛</m:t>
                    </m:r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𝑠𝑢𝑏𝑐𝑜𝑛𝑗𝑢𝑛𝑡𝑜</m:t>
                    </m:r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s-MX" sz="2800" b="0" i="1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𝑑𝑒𝑙</m:t>
                    </m:r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𝑝𝑟𝑜𝑑𝑢𝑐𝑡𝑜</m:t>
                    </m:r>
                    <m:r>
                      <a:rPr lang="es-MX" sz="28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s-ES" sz="2800" i="1" dirty="0"/>
                  <a:t>cartesiano</a:t>
                </a:r>
                <a:r>
                  <a:rPr lang="es-E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a:rPr lang="es-MX" b="0" i="0" smtClean="0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es-MX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sty m:val="p"/>
                      </m:rPr>
                      <a:rPr lang="es-MX" b="0" i="0" smtClean="0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es-ES" dirty="0"/>
                  <a:t>…</a:t>
                </a:r>
                <a:r>
                  <a:rPr lang="es-MX" dirty="0"/>
                  <a:t> x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s-ES" dirty="0"/>
                  <a:t>    Es decir,   R 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a:rPr lang="es-MX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es-MX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sty m:val="p"/>
                      </m:rPr>
                      <a:rPr lang="es-MX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es-ES" dirty="0"/>
                  <a:t>…</a:t>
                </a:r>
                <a:r>
                  <a:rPr lang="es-MX" dirty="0"/>
                  <a:t> x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es-ES" dirty="0"/>
              </a:p>
            </p:txBody>
          </p:sp>
        </mc:Choice>
        <mc:Fallback xmlns=""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A31DC4EA-4917-4654-A7F0-FF6975677E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18" y="2188943"/>
                <a:ext cx="8568954" cy="1221168"/>
              </a:xfrm>
              <a:prstGeom prst="rect">
                <a:avLst/>
              </a:prstGeom>
              <a:blipFill>
                <a:blip r:embed="rId3"/>
                <a:stretch>
                  <a:fillRect l="-355" t="-1980" b="-13861"/>
                </a:stretch>
              </a:blipFill>
              <a:ln w="1270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281F7FC4-343B-4A15-A081-0882B7FA2F40}"/>
                  </a:ext>
                </a:extLst>
              </p:cNvPr>
              <p:cNvSpPr txBox="1"/>
              <p:nvPr/>
            </p:nvSpPr>
            <p:spPr>
              <a:xfrm>
                <a:off x="251518" y="3573016"/>
                <a:ext cx="8496946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742950" lvl="1" indent="-285750">
                  <a:buFont typeface="Wingdings" panose="05000000000000000000" pitchFamily="2" charset="2"/>
                  <a:buChar char="q"/>
                </a:pPr>
                <a:r>
                  <a:rPr lang="es-MX" dirty="0"/>
                  <a:t>Si </a:t>
                </a:r>
                <a:r>
                  <a:rPr lang="es-ES" dirty="0"/>
                  <a:t>R 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a:rPr lang="es-MX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es-MX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sty m:val="p"/>
                      </m:rPr>
                      <a:rPr lang="es-MX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es-ES" dirty="0"/>
                  <a:t>…</a:t>
                </a:r>
                <a:r>
                  <a:rPr lang="es-MX" dirty="0"/>
                  <a:t> x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s-ES" dirty="0"/>
                  <a:t> es una relación n-aria</a:t>
                </a:r>
              </a:p>
              <a:p>
                <a:pPr marL="742950" lvl="1" indent="-285750">
                  <a:buFont typeface="Wingdings" panose="05000000000000000000" pitchFamily="2" charset="2"/>
                  <a:buChar char="q"/>
                </a:pPr>
                <a:r>
                  <a:rPr lang="es-MX" dirty="0"/>
                  <a:t>Si </a:t>
                </a:r>
                <a:r>
                  <a:rPr lang="es-ES" dirty="0"/>
                  <a:t>R 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a:rPr lang="es-MX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es-MX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m:rPr>
                        <m:sty m:val="p"/>
                      </m:rPr>
                      <a:rPr lang="es-MX">
                        <a:latin typeface="Cambria Math" panose="02040503050406030204" pitchFamily="18" charset="0"/>
                      </a:rPr>
                      <m:t>x</m:t>
                    </m:r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s-MX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es-ES" dirty="0"/>
                  <a:t> es una relación ternaria</a:t>
                </a:r>
              </a:p>
              <a:p>
                <a:pPr marL="742950" lvl="1" indent="-285750">
                  <a:buFont typeface="Wingdings" panose="05000000000000000000" pitchFamily="2" charset="2"/>
                  <a:buChar char="q"/>
                </a:pPr>
                <a:r>
                  <a:rPr lang="es-MX" dirty="0"/>
                  <a:t>Si </a:t>
                </a:r>
                <a:r>
                  <a:rPr lang="es-ES" dirty="0"/>
                  <a:t>R 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m:rPr>
                        <m:sty m:val="p"/>
                      </m:rPr>
                      <a:rPr lang="es-MX">
                        <a:latin typeface="Cambria Math" panose="02040503050406030204" pitchFamily="18" charset="0"/>
                      </a:rPr>
                      <m:t>x</m:t>
                    </m:r>
                  </m:oMath>
                </a14:m>
                <a:r>
                  <a:rPr lang="es-MX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MX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es-MX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s-ES" dirty="0"/>
                  <a:t>es una relación binaria</a:t>
                </a:r>
              </a:p>
              <a:p>
                <a:pPr marL="742950" lvl="1" indent="-285750">
                  <a:buFont typeface="Wingdings" panose="05000000000000000000" pitchFamily="2" charset="2"/>
                  <a:buChar char="q"/>
                </a:pPr>
                <a:r>
                  <a:rPr lang="es-MX" dirty="0"/>
                  <a:t>El concepto de relación implica la existencia de n-tuplas o enumeraciones de elementos de los distintos conjuntos, donde el orden es fundamental.</a:t>
                </a:r>
                <a:endParaRPr lang="es-ES" dirty="0"/>
              </a:p>
              <a:p>
                <a:pPr marL="742950" lvl="1" indent="-285750">
                  <a:buFont typeface="Wingdings" panose="05000000000000000000" pitchFamily="2" charset="2"/>
                  <a:buChar char="q"/>
                </a:pPr>
                <a:endParaRPr lang="es-ES" dirty="0"/>
              </a:p>
            </p:txBody>
          </p:sp>
        </mc:Choice>
        <mc:Fallback xmlns="">
          <p:sp>
            <p:nvSpPr>
              <p:cNvPr id="3" name="CuadroTexto 2">
                <a:extLst>
                  <a:ext uri="{FF2B5EF4-FFF2-40B4-BE49-F238E27FC236}">
                    <a16:creationId xmlns:a16="http://schemas.microsoft.com/office/drawing/2014/main" id="{281F7FC4-343B-4A15-A081-0882B7FA2F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18" y="3573016"/>
                <a:ext cx="8496946" cy="1754326"/>
              </a:xfrm>
              <a:prstGeom prst="rect">
                <a:avLst/>
              </a:prstGeom>
              <a:blipFill>
                <a:blip r:embed="rId4"/>
                <a:stretch>
                  <a:fillRect t="-243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235718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600"/>
              <a:t>1</a:t>
            </a:r>
            <a:endParaRPr lang="es-ES" sz="16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176627" y="1575370"/>
            <a:ext cx="20850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Relaciones de orden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6E2C4BE1-0C74-4203-8FA8-E640883FF4BC}"/>
              </a:ext>
            </a:extLst>
          </p:cNvPr>
          <p:cNvSpPr/>
          <p:nvPr/>
        </p:nvSpPr>
        <p:spPr>
          <a:xfrm>
            <a:off x="146902" y="2156662"/>
            <a:ext cx="86735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 16</a:t>
            </a:r>
            <a:endParaRPr lang="es-ES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Dibujar el diagrama de Hasse correspondiente a la relación “a | b” sobre el conjunto {1,2,3,4,5,6}</a:t>
            </a:r>
          </a:p>
        </p:txBody>
      </p:sp>
      <p:sp>
        <p:nvSpPr>
          <p:cNvPr id="4" name="Diagrama de flujo: conector 3">
            <a:extLst>
              <a:ext uri="{FF2B5EF4-FFF2-40B4-BE49-F238E27FC236}">
                <a16:creationId xmlns:a16="http://schemas.microsoft.com/office/drawing/2014/main" id="{0065B4A1-B052-46DA-8F4A-3AB5A9E4A2D5}"/>
              </a:ext>
            </a:extLst>
          </p:cNvPr>
          <p:cNvSpPr/>
          <p:nvPr/>
        </p:nvSpPr>
        <p:spPr>
          <a:xfrm>
            <a:off x="1259632" y="5238049"/>
            <a:ext cx="288032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1</a:t>
            </a:r>
          </a:p>
        </p:txBody>
      </p:sp>
      <p:sp>
        <p:nvSpPr>
          <p:cNvPr id="8" name="Diagrama de flujo: conector 7">
            <a:extLst>
              <a:ext uri="{FF2B5EF4-FFF2-40B4-BE49-F238E27FC236}">
                <a16:creationId xmlns:a16="http://schemas.microsoft.com/office/drawing/2014/main" id="{4BDBE2E3-F88F-4298-B478-F0E38CEF8B11}"/>
              </a:ext>
            </a:extLst>
          </p:cNvPr>
          <p:cNvSpPr/>
          <p:nvPr/>
        </p:nvSpPr>
        <p:spPr>
          <a:xfrm>
            <a:off x="683568" y="4769282"/>
            <a:ext cx="288032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2</a:t>
            </a:r>
          </a:p>
        </p:txBody>
      </p:sp>
      <p:sp>
        <p:nvSpPr>
          <p:cNvPr id="9" name="Diagrama de flujo: conector 8">
            <a:extLst>
              <a:ext uri="{FF2B5EF4-FFF2-40B4-BE49-F238E27FC236}">
                <a16:creationId xmlns:a16="http://schemas.microsoft.com/office/drawing/2014/main" id="{BFDFC371-8FD2-4C07-8BC0-00D55451602A}"/>
              </a:ext>
            </a:extLst>
          </p:cNvPr>
          <p:cNvSpPr/>
          <p:nvPr/>
        </p:nvSpPr>
        <p:spPr>
          <a:xfrm>
            <a:off x="1835694" y="4742215"/>
            <a:ext cx="288032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3</a:t>
            </a:r>
          </a:p>
        </p:txBody>
      </p:sp>
      <p:sp>
        <p:nvSpPr>
          <p:cNvPr id="10" name="Diagrama de flujo: conector 9">
            <a:extLst>
              <a:ext uri="{FF2B5EF4-FFF2-40B4-BE49-F238E27FC236}">
                <a16:creationId xmlns:a16="http://schemas.microsoft.com/office/drawing/2014/main" id="{1B6689FA-1617-4A98-804C-5C175389BC22}"/>
              </a:ext>
            </a:extLst>
          </p:cNvPr>
          <p:cNvSpPr/>
          <p:nvPr/>
        </p:nvSpPr>
        <p:spPr>
          <a:xfrm>
            <a:off x="539552" y="3652258"/>
            <a:ext cx="288032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4</a:t>
            </a:r>
          </a:p>
        </p:txBody>
      </p:sp>
      <p:sp>
        <p:nvSpPr>
          <p:cNvPr id="11" name="Diagrama de flujo: conector 10">
            <a:extLst>
              <a:ext uri="{FF2B5EF4-FFF2-40B4-BE49-F238E27FC236}">
                <a16:creationId xmlns:a16="http://schemas.microsoft.com/office/drawing/2014/main" id="{3893A6FE-B56A-4EC9-8F3A-8FE7F7A169F8}"/>
              </a:ext>
            </a:extLst>
          </p:cNvPr>
          <p:cNvSpPr/>
          <p:nvPr/>
        </p:nvSpPr>
        <p:spPr>
          <a:xfrm>
            <a:off x="2843804" y="4975745"/>
            <a:ext cx="288032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5</a:t>
            </a:r>
          </a:p>
        </p:txBody>
      </p:sp>
      <p:sp>
        <p:nvSpPr>
          <p:cNvPr id="13" name="Diagrama de flujo: conector 12">
            <a:extLst>
              <a:ext uri="{FF2B5EF4-FFF2-40B4-BE49-F238E27FC236}">
                <a16:creationId xmlns:a16="http://schemas.microsoft.com/office/drawing/2014/main" id="{DF1E2DF7-B3D2-4C85-8EED-572DB96E8811}"/>
              </a:ext>
            </a:extLst>
          </p:cNvPr>
          <p:cNvSpPr/>
          <p:nvPr/>
        </p:nvSpPr>
        <p:spPr>
          <a:xfrm>
            <a:off x="1907704" y="3652258"/>
            <a:ext cx="288032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6</a:t>
            </a:r>
          </a:p>
        </p:txBody>
      </p: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2517EF5D-0A4B-426E-BF0E-B504A9A5C234}"/>
              </a:ext>
            </a:extLst>
          </p:cNvPr>
          <p:cNvCxnSpPr>
            <a:stCxn id="4" idx="1"/>
            <a:endCxn id="8" idx="5"/>
          </p:cNvCxnSpPr>
          <p:nvPr/>
        </p:nvCxnSpPr>
        <p:spPr>
          <a:xfrm flipH="1" flipV="1">
            <a:off x="929419" y="5007580"/>
            <a:ext cx="372394" cy="2713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4A60D928-A386-4886-858C-5D5C1440270E}"/>
              </a:ext>
            </a:extLst>
          </p:cNvPr>
          <p:cNvCxnSpPr>
            <a:stCxn id="4" idx="7"/>
            <a:endCxn id="9" idx="3"/>
          </p:cNvCxnSpPr>
          <p:nvPr/>
        </p:nvCxnSpPr>
        <p:spPr>
          <a:xfrm flipV="1">
            <a:off x="1505483" y="4980513"/>
            <a:ext cx="372392" cy="2984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D2CF112A-5284-46C4-A431-64255025E7DE}"/>
              </a:ext>
            </a:extLst>
          </p:cNvPr>
          <p:cNvCxnSpPr>
            <a:endCxn id="10" idx="4"/>
          </p:cNvCxnSpPr>
          <p:nvPr/>
        </p:nvCxnSpPr>
        <p:spPr>
          <a:xfrm flipH="1" flipV="1">
            <a:off x="683568" y="3931441"/>
            <a:ext cx="749906" cy="12386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CF4A5782-7A2C-483D-B1CF-19DE9B1BE6F3}"/>
              </a:ext>
            </a:extLst>
          </p:cNvPr>
          <p:cNvCxnSpPr/>
          <p:nvPr/>
        </p:nvCxnSpPr>
        <p:spPr>
          <a:xfrm flipV="1">
            <a:off x="1625848" y="5170105"/>
            <a:ext cx="1116121" cy="1714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72FD689E-4374-4302-913F-5990C9CB11B8}"/>
              </a:ext>
            </a:extLst>
          </p:cNvPr>
          <p:cNvCxnSpPr/>
          <p:nvPr/>
        </p:nvCxnSpPr>
        <p:spPr>
          <a:xfrm flipV="1">
            <a:off x="1505483" y="3974487"/>
            <a:ext cx="474227" cy="1188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E8A74145-0462-4D43-9219-ADFE652E2F00}"/>
              </a:ext>
            </a:extLst>
          </p:cNvPr>
          <p:cNvCxnSpPr/>
          <p:nvPr/>
        </p:nvCxnSpPr>
        <p:spPr>
          <a:xfrm flipH="1" flipV="1">
            <a:off x="683568" y="4077072"/>
            <a:ext cx="144016" cy="6651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ACA1C7D2-6769-4D0C-92B7-878F10680BE2}"/>
              </a:ext>
            </a:extLst>
          </p:cNvPr>
          <p:cNvCxnSpPr/>
          <p:nvPr/>
        </p:nvCxnSpPr>
        <p:spPr>
          <a:xfrm flipV="1">
            <a:off x="971600" y="3974487"/>
            <a:ext cx="864094" cy="7753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1E57D4DE-A27F-4547-9DB1-4293BBF6088F}"/>
              </a:ext>
            </a:extLst>
          </p:cNvPr>
          <p:cNvCxnSpPr/>
          <p:nvPr/>
        </p:nvCxnSpPr>
        <p:spPr>
          <a:xfrm flipV="1">
            <a:off x="2051719" y="4018934"/>
            <a:ext cx="0" cy="6758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Forma libre: forma 31">
            <a:extLst>
              <a:ext uri="{FF2B5EF4-FFF2-40B4-BE49-F238E27FC236}">
                <a16:creationId xmlns:a16="http://schemas.microsoft.com/office/drawing/2014/main" id="{C4639A94-597B-435F-9A85-62EB1AD175CE}"/>
              </a:ext>
            </a:extLst>
          </p:cNvPr>
          <p:cNvSpPr/>
          <p:nvPr/>
        </p:nvSpPr>
        <p:spPr>
          <a:xfrm>
            <a:off x="1095640" y="5385661"/>
            <a:ext cx="377227" cy="325464"/>
          </a:xfrm>
          <a:custGeom>
            <a:avLst/>
            <a:gdLst>
              <a:gd name="connsiteX0" fmla="*/ 151974 w 377227"/>
              <a:gd name="connsiteY0" fmla="*/ 0 h 325464"/>
              <a:gd name="connsiteX1" fmla="*/ 43485 w 377227"/>
              <a:gd name="connsiteY1" fmla="*/ 15498 h 325464"/>
              <a:gd name="connsiteX2" fmla="*/ 12489 w 377227"/>
              <a:gd name="connsiteY2" fmla="*/ 54244 h 325464"/>
              <a:gd name="connsiteX3" fmla="*/ 12489 w 377227"/>
              <a:gd name="connsiteY3" fmla="*/ 185980 h 325464"/>
              <a:gd name="connsiteX4" fmla="*/ 27987 w 377227"/>
              <a:gd name="connsiteY4" fmla="*/ 216976 h 325464"/>
              <a:gd name="connsiteX5" fmla="*/ 66733 w 377227"/>
              <a:gd name="connsiteY5" fmla="*/ 255722 h 325464"/>
              <a:gd name="connsiteX6" fmla="*/ 89980 w 377227"/>
              <a:gd name="connsiteY6" fmla="*/ 286719 h 325464"/>
              <a:gd name="connsiteX7" fmla="*/ 190719 w 377227"/>
              <a:gd name="connsiteY7" fmla="*/ 325464 h 325464"/>
              <a:gd name="connsiteX8" fmla="*/ 314706 w 377227"/>
              <a:gd name="connsiteY8" fmla="*/ 302217 h 325464"/>
              <a:gd name="connsiteX9" fmla="*/ 361201 w 377227"/>
              <a:gd name="connsiteY9" fmla="*/ 271220 h 325464"/>
              <a:gd name="connsiteX10" fmla="*/ 376699 w 377227"/>
              <a:gd name="connsiteY10" fmla="*/ 193729 h 325464"/>
              <a:gd name="connsiteX11" fmla="*/ 376699 w 377227"/>
              <a:gd name="connsiteY11" fmla="*/ 147234 h 325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77227" h="325464">
                <a:moveTo>
                  <a:pt x="151974" y="0"/>
                </a:moveTo>
                <a:cubicBezTo>
                  <a:pt x="149475" y="250"/>
                  <a:pt x="64552" y="4964"/>
                  <a:pt x="43485" y="15498"/>
                </a:cubicBezTo>
                <a:cubicBezTo>
                  <a:pt x="32445" y="21018"/>
                  <a:pt x="17963" y="46033"/>
                  <a:pt x="12489" y="54244"/>
                </a:cubicBezTo>
                <a:cubicBezTo>
                  <a:pt x="-5056" y="106881"/>
                  <a:pt x="-3247" y="91561"/>
                  <a:pt x="12489" y="185980"/>
                </a:cubicBezTo>
                <a:cubicBezTo>
                  <a:pt x="14388" y="197374"/>
                  <a:pt x="20895" y="207858"/>
                  <a:pt x="27987" y="216976"/>
                </a:cubicBezTo>
                <a:cubicBezTo>
                  <a:pt x="39201" y="231394"/>
                  <a:pt x="55774" y="241110"/>
                  <a:pt x="66733" y="255722"/>
                </a:cubicBezTo>
                <a:cubicBezTo>
                  <a:pt x="74482" y="266054"/>
                  <a:pt x="79535" y="279123"/>
                  <a:pt x="89980" y="286719"/>
                </a:cubicBezTo>
                <a:cubicBezTo>
                  <a:pt x="131953" y="317245"/>
                  <a:pt x="147448" y="316810"/>
                  <a:pt x="190719" y="325464"/>
                </a:cubicBezTo>
                <a:cubicBezTo>
                  <a:pt x="264564" y="319310"/>
                  <a:pt x="267274" y="330676"/>
                  <a:pt x="314706" y="302217"/>
                </a:cubicBezTo>
                <a:cubicBezTo>
                  <a:pt x="330678" y="292634"/>
                  <a:pt x="361201" y="271220"/>
                  <a:pt x="361201" y="271220"/>
                </a:cubicBezTo>
                <a:cubicBezTo>
                  <a:pt x="372337" y="237813"/>
                  <a:pt x="373137" y="240032"/>
                  <a:pt x="376699" y="193729"/>
                </a:cubicBezTo>
                <a:cubicBezTo>
                  <a:pt x="377888" y="178276"/>
                  <a:pt x="376699" y="162732"/>
                  <a:pt x="376699" y="147234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Forma libre: forma 32">
            <a:extLst>
              <a:ext uri="{FF2B5EF4-FFF2-40B4-BE49-F238E27FC236}">
                <a16:creationId xmlns:a16="http://schemas.microsoft.com/office/drawing/2014/main" id="{497FE707-34D7-4EA8-87C6-303402D00ECD}"/>
              </a:ext>
            </a:extLst>
          </p:cNvPr>
          <p:cNvSpPr/>
          <p:nvPr/>
        </p:nvSpPr>
        <p:spPr>
          <a:xfrm>
            <a:off x="471431" y="4819973"/>
            <a:ext cx="296940" cy="325464"/>
          </a:xfrm>
          <a:custGeom>
            <a:avLst/>
            <a:gdLst>
              <a:gd name="connsiteX0" fmla="*/ 194996 w 296940"/>
              <a:gd name="connsiteY0" fmla="*/ 15498 h 325464"/>
              <a:gd name="connsiteX1" fmla="*/ 78759 w 296940"/>
              <a:gd name="connsiteY1" fmla="*/ 0 h 325464"/>
              <a:gd name="connsiteX2" fmla="*/ 24515 w 296940"/>
              <a:gd name="connsiteY2" fmla="*/ 7749 h 325464"/>
              <a:gd name="connsiteX3" fmla="*/ 16766 w 296940"/>
              <a:gd name="connsiteY3" fmla="*/ 30996 h 325464"/>
              <a:gd name="connsiteX4" fmla="*/ 1267 w 296940"/>
              <a:gd name="connsiteY4" fmla="*/ 46495 h 325464"/>
              <a:gd name="connsiteX5" fmla="*/ 9016 w 296940"/>
              <a:gd name="connsiteY5" fmla="*/ 216976 h 325464"/>
              <a:gd name="connsiteX6" fmla="*/ 40013 w 296940"/>
              <a:gd name="connsiteY6" fmla="*/ 263471 h 325464"/>
              <a:gd name="connsiteX7" fmla="*/ 109755 w 296940"/>
              <a:gd name="connsiteY7" fmla="*/ 317715 h 325464"/>
              <a:gd name="connsiteX8" fmla="*/ 133003 w 296940"/>
              <a:gd name="connsiteY8" fmla="*/ 325464 h 325464"/>
              <a:gd name="connsiteX9" fmla="*/ 249240 w 296940"/>
              <a:gd name="connsiteY9" fmla="*/ 317715 h 325464"/>
              <a:gd name="connsiteX10" fmla="*/ 272488 w 296940"/>
              <a:gd name="connsiteY10" fmla="*/ 309966 h 325464"/>
              <a:gd name="connsiteX11" fmla="*/ 287986 w 296940"/>
              <a:gd name="connsiteY11" fmla="*/ 286719 h 325464"/>
              <a:gd name="connsiteX12" fmla="*/ 295735 w 296940"/>
              <a:gd name="connsiteY12" fmla="*/ 209227 h 325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96940" h="325464">
                <a:moveTo>
                  <a:pt x="194996" y="15498"/>
                </a:moveTo>
                <a:cubicBezTo>
                  <a:pt x="181620" y="13587"/>
                  <a:pt x="88773" y="0"/>
                  <a:pt x="78759" y="0"/>
                </a:cubicBezTo>
                <a:cubicBezTo>
                  <a:pt x="60494" y="0"/>
                  <a:pt x="42596" y="5166"/>
                  <a:pt x="24515" y="7749"/>
                </a:cubicBezTo>
                <a:cubicBezTo>
                  <a:pt x="21932" y="15498"/>
                  <a:pt x="20969" y="23992"/>
                  <a:pt x="16766" y="30996"/>
                </a:cubicBezTo>
                <a:cubicBezTo>
                  <a:pt x="13007" y="37261"/>
                  <a:pt x="1571" y="39195"/>
                  <a:pt x="1267" y="46495"/>
                </a:cubicBezTo>
                <a:cubicBezTo>
                  <a:pt x="-1101" y="103331"/>
                  <a:pt x="-984" y="160976"/>
                  <a:pt x="9016" y="216976"/>
                </a:cubicBezTo>
                <a:cubicBezTo>
                  <a:pt x="12290" y="235313"/>
                  <a:pt x="26842" y="250300"/>
                  <a:pt x="40013" y="263471"/>
                </a:cubicBezTo>
                <a:cubicBezTo>
                  <a:pt x="60071" y="283529"/>
                  <a:pt x="81949" y="308447"/>
                  <a:pt x="109755" y="317715"/>
                </a:cubicBezTo>
                <a:lnTo>
                  <a:pt x="133003" y="325464"/>
                </a:lnTo>
                <a:cubicBezTo>
                  <a:pt x="171749" y="322881"/>
                  <a:pt x="210646" y="322003"/>
                  <a:pt x="249240" y="317715"/>
                </a:cubicBezTo>
                <a:cubicBezTo>
                  <a:pt x="257359" y="316813"/>
                  <a:pt x="266109" y="315069"/>
                  <a:pt x="272488" y="309966"/>
                </a:cubicBezTo>
                <a:cubicBezTo>
                  <a:pt x="279760" y="304148"/>
                  <a:pt x="282820" y="294468"/>
                  <a:pt x="287986" y="286719"/>
                </a:cubicBezTo>
                <a:cubicBezTo>
                  <a:pt x="301453" y="246317"/>
                  <a:pt x="295735" y="271639"/>
                  <a:pt x="295735" y="20922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Forma libre: forma 33">
            <a:extLst>
              <a:ext uri="{FF2B5EF4-FFF2-40B4-BE49-F238E27FC236}">
                <a16:creationId xmlns:a16="http://schemas.microsoft.com/office/drawing/2014/main" id="{EE746C1A-F42D-4CE2-992D-20B9FCBD5C86}"/>
              </a:ext>
            </a:extLst>
          </p:cNvPr>
          <p:cNvSpPr/>
          <p:nvPr/>
        </p:nvSpPr>
        <p:spPr>
          <a:xfrm>
            <a:off x="449451" y="3417376"/>
            <a:ext cx="325466" cy="395207"/>
          </a:xfrm>
          <a:custGeom>
            <a:avLst/>
            <a:gdLst>
              <a:gd name="connsiteX0" fmla="*/ 54244 w 325466"/>
              <a:gd name="connsiteY0" fmla="*/ 395207 h 395207"/>
              <a:gd name="connsiteX1" fmla="*/ 38746 w 325466"/>
              <a:gd name="connsiteY1" fmla="*/ 356461 h 395207"/>
              <a:gd name="connsiteX2" fmla="*/ 15498 w 325466"/>
              <a:gd name="connsiteY2" fmla="*/ 286719 h 395207"/>
              <a:gd name="connsiteX3" fmla="*/ 7749 w 325466"/>
              <a:gd name="connsiteY3" fmla="*/ 263471 h 395207"/>
              <a:gd name="connsiteX4" fmla="*/ 0 w 325466"/>
              <a:gd name="connsiteY4" fmla="*/ 240224 h 395207"/>
              <a:gd name="connsiteX5" fmla="*/ 7749 w 325466"/>
              <a:gd name="connsiteY5" fmla="*/ 116238 h 395207"/>
              <a:gd name="connsiteX6" fmla="*/ 38746 w 325466"/>
              <a:gd name="connsiteY6" fmla="*/ 54244 h 395207"/>
              <a:gd name="connsiteX7" fmla="*/ 108488 w 325466"/>
              <a:gd name="connsiteY7" fmla="*/ 0 h 395207"/>
              <a:gd name="connsiteX8" fmla="*/ 255722 w 325466"/>
              <a:gd name="connsiteY8" fmla="*/ 7749 h 395207"/>
              <a:gd name="connsiteX9" fmla="*/ 271220 w 325466"/>
              <a:gd name="connsiteY9" fmla="*/ 23248 h 395207"/>
              <a:gd name="connsiteX10" fmla="*/ 294468 w 325466"/>
              <a:gd name="connsiteY10" fmla="*/ 30997 h 395207"/>
              <a:gd name="connsiteX11" fmla="*/ 317715 w 325466"/>
              <a:gd name="connsiteY11" fmla="*/ 123987 h 395207"/>
              <a:gd name="connsiteX12" fmla="*/ 325464 w 325466"/>
              <a:gd name="connsiteY12" fmla="*/ 185980 h 395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5466" h="395207">
                <a:moveTo>
                  <a:pt x="54244" y="395207"/>
                </a:moveTo>
                <a:cubicBezTo>
                  <a:pt x="49078" y="382292"/>
                  <a:pt x="43500" y="369534"/>
                  <a:pt x="38746" y="356461"/>
                </a:cubicBezTo>
                <a:cubicBezTo>
                  <a:pt x="38739" y="356441"/>
                  <a:pt x="19376" y="298353"/>
                  <a:pt x="15498" y="286719"/>
                </a:cubicBezTo>
                <a:lnTo>
                  <a:pt x="7749" y="263471"/>
                </a:lnTo>
                <a:lnTo>
                  <a:pt x="0" y="240224"/>
                </a:lnTo>
                <a:cubicBezTo>
                  <a:pt x="2583" y="198895"/>
                  <a:pt x="3414" y="157420"/>
                  <a:pt x="7749" y="116238"/>
                </a:cubicBezTo>
                <a:cubicBezTo>
                  <a:pt x="9637" y="98302"/>
                  <a:pt x="30884" y="63852"/>
                  <a:pt x="38746" y="54244"/>
                </a:cubicBezTo>
                <a:cubicBezTo>
                  <a:pt x="77949" y="6329"/>
                  <a:pt x="69318" y="13057"/>
                  <a:pt x="108488" y="0"/>
                </a:cubicBezTo>
                <a:cubicBezTo>
                  <a:pt x="157566" y="2583"/>
                  <a:pt x="207070" y="799"/>
                  <a:pt x="255722" y="7749"/>
                </a:cubicBezTo>
                <a:cubicBezTo>
                  <a:pt x="262955" y="8782"/>
                  <a:pt x="264955" y="19489"/>
                  <a:pt x="271220" y="23248"/>
                </a:cubicBezTo>
                <a:cubicBezTo>
                  <a:pt x="278224" y="27451"/>
                  <a:pt x="286719" y="28414"/>
                  <a:pt x="294468" y="30997"/>
                </a:cubicBezTo>
                <a:cubicBezTo>
                  <a:pt x="313385" y="87748"/>
                  <a:pt x="308771" y="65850"/>
                  <a:pt x="317715" y="123987"/>
                </a:cubicBezTo>
                <a:cubicBezTo>
                  <a:pt x="325829" y="176731"/>
                  <a:pt x="325464" y="160540"/>
                  <a:pt x="325464" y="18598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Forma libre: forma 34">
            <a:extLst>
              <a:ext uri="{FF2B5EF4-FFF2-40B4-BE49-F238E27FC236}">
                <a16:creationId xmlns:a16="http://schemas.microsoft.com/office/drawing/2014/main" id="{E161EFC5-B035-4378-B2B1-977F7A820366}"/>
              </a:ext>
            </a:extLst>
          </p:cNvPr>
          <p:cNvSpPr/>
          <p:nvPr/>
        </p:nvSpPr>
        <p:spPr>
          <a:xfrm>
            <a:off x="1921790" y="3347634"/>
            <a:ext cx="537793" cy="457200"/>
          </a:xfrm>
          <a:custGeom>
            <a:avLst/>
            <a:gdLst>
              <a:gd name="connsiteX0" fmla="*/ 0 w 537793"/>
              <a:gd name="connsiteY0" fmla="*/ 317715 h 457200"/>
              <a:gd name="connsiteX1" fmla="*/ 15498 w 537793"/>
              <a:gd name="connsiteY1" fmla="*/ 240224 h 457200"/>
              <a:gd name="connsiteX2" fmla="*/ 30996 w 537793"/>
              <a:gd name="connsiteY2" fmla="*/ 216976 h 457200"/>
              <a:gd name="connsiteX3" fmla="*/ 38746 w 537793"/>
              <a:gd name="connsiteY3" fmla="*/ 193729 h 457200"/>
              <a:gd name="connsiteX4" fmla="*/ 85241 w 537793"/>
              <a:gd name="connsiteY4" fmla="*/ 131735 h 457200"/>
              <a:gd name="connsiteX5" fmla="*/ 100739 w 537793"/>
              <a:gd name="connsiteY5" fmla="*/ 108488 h 457200"/>
              <a:gd name="connsiteX6" fmla="*/ 123986 w 537793"/>
              <a:gd name="connsiteY6" fmla="*/ 77491 h 457200"/>
              <a:gd name="connsiteX7" fmla="*/ 139485 w 537793"/>
              <a:gd name="connsiteY7" fmla="*/ 54244 h 457200"/>
              <a:gd name="connsiteX8" fmla="*/ 185979 w 537793"/>
              <a:gd name="connsiteY8" fmla="*/ 23247 h 457200"/>
              <a:gd name="connsiteX9" fmla="*/ 263471 w 537793"/>
              <a:gd name="connsiteY9" fmla="*/ 0 h 457200"/>
              <a:gd name="connsiteX10" fmla="*/ 348712 w 537793"/>
              <a:gd name="connsiteY10" fmla="*/ 7749 h 457200"/>
              <a:gd name="connsiteX11" fmla="*/ 449451 w 537793"/>
              <a:gd name="connsiteY11" fmla="*/ 100739 h 457200"/>
              <a:gd name="connsiteX12" fmla="*/ 480447 w 537793"/>
              <a:gd name="connsiteY12" fmla="*/ 131735 h 457200"/>
              <a:gd name="connsiteX13" fmla="*/ 495946 w 537793"/>
              <a:gd name="connsiteY13" fmla="*/ 147234 h 457200"/>
              <a:gd name="connsiteX14" fmla="*/ 526942 w 537793"/>
              <a:gd name="connsiteY14" fmla="*/ 193729 h 457200"/>
              <a:gd name="connsiteX15" fmla="*/ 526942 w 537793"/>
              <a:gd name="connsiteY15" fmla="*/ 325464 h 457200"/>
              <a:gd name="connsiteX16" fmla="*/ 511444 w 537793"/>
              <a:gd name="connsiteY16" fmla="*/ 356461 h 457200"/>
              <a:gd name="connsiteX17" fmla="*/ 488196 w 537793"/>
              <a:gd name="connsiteY17" fmla="*/ 371959 h 457200"/>
              <a:gd name="connsiteX18" fmla="*/ 472698 w 537793"/>
              <a:gd name="connsiteY18" fmla="*/ 387458 h 457200"/>
              <a:gd name="connsiteX19" fmla="*/ 395207 w 537793"/>
              <a:gd name="connsiteY19" fmla="*/ 410705 h 457200"/>
              <a:gd name="connsiteX20" fmla="*/ 348712 w 537793"/>
              <a:gd name="connsiteY20" fmla="*/ 426203 h 457200"/>
              <a:gd name="connsiteX21" fmla="*/ 309966 w 537793"/>
              <a:gd name="connsiteY21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537793" h="457200">
                <a:moveTo>
                  <a:pt x="0" y="317715"/>
                </a:moveTo>
                <a:cubicBezTo>
                  <a:pt x="5166" y="291885"/>
                  <a:pt x="7751" y="265401"/>
                  <a:pt x="15498" y="240224"/>
                </a:cubicBezTo>
                <a:cubicBezTo>
                  <a:pt x="18237" y="231322"/>
                  <a:pt x="26831" y="225306"/>
                  <a:pt x="30996" y="216976"/>
                </a:cubicBezTo>
                <a:cubicBezTo>
                  <a:pt x="34649" y="209670"/>
                  <a:pt x="34779" y="200869"/>
                  <a:pt x="38746" y="193729"/>
                </a:cubicBezTo>
                <a:cubicBezTo>
                  <a:pt x="87903" y="105248"/>
                  <a:pt x="51037" y="174490"/>
                  <a:pt x="85241" y="131735"/>
                </a:cubicBezTo>
                <a:cubicBezTo>
                  <a:pt x="91059" y="124463"/>
                  <a:pt x="95326" y="116066"/>
                  <a:pt x="100739" y="108488"/>
                </a:cubicBezTo>
                <a:cubicBezTo>
                  <a:pt x="108246" y="97978"/>
                  <a:pt x="116479" y="88001"/>
                  <a:pt x="123986" y="77491"/>
                </a:cubicBezTo>
                <a:cubicBezTo>
                  <a:pt x="129399" y="69912"/>
                  <a:pt x="132476" y="60377"/>
                  <a:pt x="139485" y="54244"/>
                </a:cubicBezTo>
                <a:cubicBezTo>
                  <a:pt x="153503" y="41978"/>
                  <a:pt x="168308" y="29137"/>
                  <a:pt x="185979" y="23247"/>
                </a:cubicBezTo>
                <a:cubicBezTo>
                  <a:pt x="242578" y="4381"/>
                  <a:pt x="216625" y="11711"/>
                  <a:pt x="263471" y="0"/>
                </a:cubicBezTo>
                <a:cubicBezTo>
                  <a:pt x="291885" y="2583"/>
                  <a:pt x="321808" y="-1747"/>
                  <a:pt x="348712" y="7749"/>
                </a:cubicBezTo>
                <a:cubicBezTo>
                  <a:pt x="365747" y="13761"/>
                  <a:pt x="443180" y="94468"/>
                  <a:pt x="449451" y="100739"/>
                </a:cubicBezTo>
                <a:lnTo>
                  <a:pt x="480447" y="131735"/>
                </a:lnTo>
                <a:cubicBezTo>
                  <a:pt x="485613" y="136901"/>
                  <a:pt x="491893" y="141155"/>
                  <a:pt x="495946" y="147234"/>
                </a:cubicBezTo>
                <a:lnTo>
                  <a:pt x="526942" y="193729"/>
                </a:lnTo>
                <a:cubicBezTo>
                  <a:pt x="540804" y="249179"/>
                  <a:pt x="542006" y="240099"/>
                  <a:pt x="526942" y="325464"/>
                </a:cubicBezTo>
                <a:cubicBezTo>
                  <a:pt x="524935" y="336840"/>
                  <a:pt x="518839" y="347587"/>
                  <a:pt x="511444" y="356461"/>
                </a:cubicBezTo>
                <a:cubicBezTo>
                  <a:pt x="505482" y="363616"/>
                  <a:pt x="495469" y="366141"/>
                  <a:pt x="488196" y="371959"/>
                </a:cubicBezTo>
                <a:cubicBezTo>
                  <a:pt x="482491" y="376523"/>
                  <a:pt x="479233" y="384191"/>
                  <a:pt x="472698" y="387458"/>
                </a:cubicBezTo>
                <a:cubicBezTo>
                  <a:pt x="445304" y="401155"/>
                  <a:pt x="423013" y="402363"/>
                  <a:pt x="395207" y="410705"/>
                </a:cubicBezTo>
                <a:cubicBezTo>
                  <a:pt x="379559" y="415399"/>
                  <a:pt x="348712" y="426203"/>
                  <a:pt x="348712" y="426203"/>
                </a:cubicBezTo>
                <a:cubicBezTo>
                  <a:pt x="319385" y="445755"/>
                  <a:pt x="332050" y="435116"/>
                  <a:pt x="309966" y="45720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Forma libre: forma 35">
            <a:extLst>
              <a:ext uri="{FF2B5EF4-FFF2-40B4-BE49-F238E27FC236}">
                <a16:creationId xmlns:a16="http://schemas.microsoft.com/office/drawing/2014/main" id="{E19BD5ED-C786-49A0-ABE4-9197863758DD}"/>
              </a:ext>
            </a:extLst>
          </p:cNvPr>
          <p:cNvSpPr/>
          <p:nvPr/>
        </p:nvSpPr>
        <p:spPr>
          <a:xfrm>
            <a:off x="2107769" y="4633993"/>
            <a:ext cx="286719" cy="356821"/>
          </a:xfrm>
          <a:custGeom>
            <a:avLst/>
            <a:gdLst>
              <a:gd name="connsiteX0" fmla="*/ 0 w 286719"/>
              <a:gd name="connsiteY0" fmla="*/ 69743 h 356821"/>
              <a:gd name="connsiteX1" fmla="*/ 69743 w 286719"/>
              <a:gd name="connsiteY1" fmla="*/ 30997 h 356821"/>
              <a:gd name="connsiteX2" fmla="*/ 100739 w 286719"/>
              <a:gd name="connsiteY2" fmla="*/ 15499 h 356821"/>
              <a:gd name="connsiteX3" fmla="*/ 154984 w 286719"/>
              <a:gd name="connsiteY3" fmla="*/ 7749 h 356821"/>
              <a:gd name="connsiteX4" fmla="*/ 185980 w 286719"/>
              <a:gd name="connsiteY4" fmla="*/ 0 h 356821"/>
              <a:gd name="connsiteX5" fmla="*/ 247973 w 286719"/>
              <a:gd name="connsiteY5" fmla="*/ 15499 h 356821"/>
              <a:gd name="connsiteX6" fmla="*/ 263472 w 286719"/>
              <a:gd name="connsiteY6" fmla="*/ 30997 h 356821"/>
              <a:gd name="connsiteX7" fmla="*/ 286719 w 286719"/>
              <a:gd name="connsiteY7" fmla="*/ 85241 h 356821"/>
              <a:gd name="connsiteX8" fmla="*/ 278970 w 286719"/>
              <a:gd name="connsiteY8" fmla="*/ 209227 h 356821"/>
              <a:gd name="connsiteX9" fmla="*/ 232475 w 286719"/>
              <a:gd name="connsiteY9" fmla="*/ 271221 h 356821"/>
              <a:gd name="connsiteX10" fmla="*/ 209228 w 286719"/>
              <a:gd name="connsiteY10" fmla="*/ 294468 h 356821"/>
              <a:gd name="connsiteX11" fmla="*/ 170482 w 286719"/>
              <a:gd name="connsiteY11" fmla="*/ 325465 h 356821"/>
              <a:gd name="connsiteX12" fmla="*/ 147234 w 286719"/>
              <a:gd name="connsiteY12" fmla="*/ 333214 h 356821"/>
              <a:gd name="connsiteX13" fmla="*/ 123987 w 286719"/>
              <a:gd name="connsiteY13" fmla="*/ 348712 h 356821"/>
              <a:gd name="connsiteX14" fmla="*/ 15499 w 286719"/>
              <a:gd name="connsiteY14" fmla="*/ 348712 h 356821"/>
              <a:gd name="connsiteX15" fmla="*/ 7750 w 286719"/>
              <a:gd name="connsiteY15" fmla="*/ 325465 h 356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86719" h="356821">
                <a:moveTo>
                  <a:pt x="0" y="69743"/>
                </a:moveTo>
                <a:cubicBezTo>
                  <a:pt x="90615" y="9332"/>
                  <a:pt x="12456" y="55548"/>
                  <a:pt x="69743" y="30997"/>
                </a:cubicBezTo>
                <a:cubicBezTo>
                  <a:pt x="80361" y="26447"/>
                  <a:pt x="89595" y="18538"/>
                  <a:pt x="100739" y="15499"/>
                </a:cubicBezTo>
                <a:cubicBezTo>
                  <a:pt x="118361" y="10693"/>
                  <a:pt x="137013" y="11017"/>
                  <a:pt x="154984" y="7749"/>
                </a:cubicBezTo>
                <a:cubicBezTo>
                  <a:pt x="165462" y="5844"/>
                  <a:pt x="175648" y="2583"/>
                  <a:pt x="185980" y="0"/>
                </a:cubicBezTo>
                <a:cubicBezTo>
                  <a:pt x="206644" y="5166"/>
                  <a:pt x="228196" y="7588"/>
                  <a:pt x="247973" y="15499"/>
                </a:cubicBezTo>
                <a:cubicBezTo>
                  <a:pt x="254757" y="18212"/>
                  <a:pt x="259419" y="24918"/>
                  <a:pt x="263472" y="30997"/>
                </a:cubicBezTo>
                <a:cubicBezTo>
                  <a:pt x="276240" y="50148"/>
                  <a:pt x="279831" y="64577"/>
                  <a:pt x="286719" y="85241"/>
                </a:cubicBezTo>
                <a:cubicBezTo>
                  <a:pt x="284136" y="126570"/>
                  <a:pt x="285113" y="168276"/>
                  <a:pt x="278970" y="209227"/>
                </a:cubicBezTo>
                <a:cubicBezTo>
                  <a:pt x="275082" y="235149"/>
                  <a:pt x="248689" y="255007"/>
                  <a:pt x="232475" y="271221"/>
                </a:cubicBezTo>
                <a:lnTo>
                  <a:pt x="209228" y="294468"/>
                </a:lnTo>
                <a:cubicBezTo>
                  <a:pt x="194815" y="308880"/>
                  <a:pt x="190028" y="315692"/>
                  <a:pt x="170482" y="325465"/>
                </a:cubicBezTo>
                <a:cubicBezTo>
                  <a:pt x="163176" y="329118"/>
                  <a:pt x="154983" y="330631"/>
                  <a:pt x="147234" y="333214"/>
                </a:cubicBezTo>
                <a:cubicBezTo>
                  <a:pt x="139485" y="338380"/>
                  <a:pt x="132547" y="345043"/>
                  <a:pt x="123987" y="348712"/>
                </a:cubicBezTo>
                <a:cubicBezTo>
                  <a:pt x="86786" y="364655"/>
                  <a:pt x="57324" y="352894"/>
                  <a:pt x="15499" y="348712"/>
                </a:cubicBezTo>
                <a:lnTo>
                  <a:pt x="7750" y="32546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Forma libre: forma 36">
            <a:extLst>
              <a:ext uri="{FF2B5EF4-FFF2-40B4-BE49-F238E27FC236}">
                <a16:creationId xmlns:a16="http://schemas.microsoft.com/office/drawing/2014/main" id="{C487E68B-BC04-44C2-9975-0C8A87B9B8BA}"/>
              </a:ext>
            </a:extLst>
          </p:cNvPr>
          <p:cNvSpPr/>
          <p:nvPr/>
        </p:nvSpPr>
        <p:spPr>
          <a:xfrm>
            <a:off x="2967925" y="4819973"/>
            <a:ext cx="433953" cy="446090"/>
          </a:xfrm>
          <a:custGeom>
            <a:avLst/>
            <a:gdLst>
              <a:gd name="connsiteX0" fmla="*/ 0 w 433953"/>
              <a:gd name="connsiteY0" fmla="*/ 77491 h 446090"/>
              <a:gd name="connsiteX1" fmla="*/ 38746 w 433953"/>
              <a:gd name="connsiteY1" fmla="*/ 61993 h 446090"/>
              <a:gd name="connsiteX2" fmla="*/ 69743 w 433953"/>
              <a:gd name="connsiteY2" fmla="*/ 38746 h 446090"/>
              <a:gd name="connsiteX3" fmla="*/ 100739 w 433953"/>
              <a:gd name="connsiteY3" fmla="*/ 23247 h 446090"/>
              <a:gd name="connsiteX4" fmla="*/ 147234 w 433953"/>
              <a:gd name="connsiteY4" fmla="*/ 0 h 446090"/>
              <a:gd name="connsiteX5" fmla="*/ 302217 w 433953"/>
              <a:gd name="connsiteY5" fmla="*/ 69742 h 446090"/>
              <a:gd name="connsiteX6" fmla="*/ 333214 w 433953"/>
              <a:gd name="connsiteY6" fmla="*/ 92990 h 446090"/>
              <a:gd name="connsiteX7" fmla="*/ 379709 w 433953"/>
              <a:gd name="connsiteY7" fmla="*/ 123986 h 446090"/>
              <a:gd name="connsiteX8" fmla="*/ 418455 w 433953"/>
              <a:gd name="connsiteY8" fmla="*/ 162732 h 446090"/>
              <a:gd name="connsiteX9" fmla="*/ 433953 w 433953"/>
              <a:gd name="connsiteY9" fmla="*/ 216976 h 446090"/>
              <a:gd name="connsiteX10" fmla="*/ 426204 w 433953"/>
              <a:gd name="connsiteY10" fmla="*/ 309966 h 446090"/>
              <a:gd name="connsiteX11" fmla="*/ 402956 w 433953"/>
              <a:gd name="connsiteY11" fmla="*/ 356461 h 446090"/>
              <a:gd name="connsiteX12" fmla="*/ 364211 w 433953"/>
              <a:gd name="connsiteY12" fmla="*/ 395207 h 446090"/>
              <a:gd name="connsiteX13" fmla="*/ 348712 w 433953"/>
              <a:gd name="connsiteY13" fmla="*/ 418454 h 446090"/>
              <a:gd name="connsiteX14" fmla="*/ 302217 w 433953"/>
              <a:gd name="connsiteY14" fmla="*/ 433952 h 446090"/>
              <a:gd name="connsiteX15" fmla="*/ 147234 w 433953"/>
              <a:gd name="connsiteY15" fmla="*/ 441702 h 446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33953" h="446090">
                <a:moveTo>
                  <a:pt x="0" y="77491"/>
                </a:moveTo>
                <a:cubicBezTo>
                  <a:pt x="12915" y="72325"/>
                  <a:pt x="26586" y="68748"/>
                  <a:pt x="38746" y="61993"/>
                </a:cubicBezTo>
                <a:cubicBezTo>
                  <a:pt x="50036" y="55721"/>
                  <a:pt x="58791" y="45591"/>
                  <a:pt x="69743" y="38746"/>
                </a:cubicBezTo>
                <a:cubicBezTo>
                  <a:pt x="79539" y="32624"/>
                  <a:pt x="90709" y="28978"/>
                  <a:pt x="100739" y="23247"/>
                </a:cubicBezTo>
                <a:cubicBezTo>
                  <a:pt x="142796" y="-786"/>
                  <a:pt x="104616" y="14206"/>
                  <a:pt x="147234" y="0"/>
                </a:cubicBezTo>
                <a:cubicBezTo>
                  <a:pt x="163444" y="6947"/>
                  <a:pt x="268186" y="49324"/>
                  <a:pt x="302217" y="69742"/>
                </a:cubicBezTo>
                <a:cubicBezTo>
                  <a:pt x="313292" y="76387"/>
                  <a:pt x="322633" y="85584"/>
                  <a:pt x="333214" y="92990"/>
                </a:cubicBezTo>
                <a:cubicBezTo>
                  <a:pt x="348474" y="103672"/>
                  <a:pt x="366538" y="110815"/>
                  <a:pt x="379709" y="123986"/>
                </a:cubicBezTo>
                <a:lnTo>
                  <a:pt x="418455" y="162732"/>
                </a:lnTo>
                <a:cubicBezTo>
                  <a:pt x="422109" y="173694"/>
                  <a:pt x="433953" y="207247"/>
                  <a:pt x="433953" y="216976"/>
                </a:cubicBezTo>
                <a:cubicBezTo>
                  <a:pt x="433953" y="248080"/>
                  <a:pt x="430315" y="279135"/>
                  <a:pt x="426204" y="309966"/>
                </a:cubicBezTo>
                <a:cubicBezTo>
                  <a:pt x="424067" y="325996"/>
                  <a:pt x="413229" y="344720"/>
                  <a:pt x="402956" y="356461"/>
                </a:cubicBezTo>
                <a:cubicBezTo>
                  <a:pt x="390929" y="370207"/>
                  <a:pt x="374343" y="380010"/>
                  <a:pt x="364211" y="395207"/>
                </a:cubicBezTo>
                <a:cubicBezTo>
                  <a:pt x="359045" y="402956"/>
                  <a:pt x="356610" y="413518"/>
                  <a:pt x="348712" y="418454"/>
                </a:cubicBezTo>
                <a:cubicBezTo>
                  <a:pt x="334858" y="427112"/>
                  <a:pt x="317715" y="428786"/>
                  <a:pt x="302217" y="433952"/>
                </a:cubicBezTo>
                <a:cubicBezTo>
                  <a:pt x="237305" y="455590"/>
                  <a:pt x="287173" y="441702"/>
                  <a:pt x="147234" y="44170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Diagrama de flujo: conector 37">
            <a:extLst>
              <a:ext uri="{FF2B5EF4-FFF2-40B4-BE49-F238E27FC236}">
                <a16:creationId xmlns:a16="http://schemas.microsoft.com/office/drawing/2014/main" id="{801328CD-C0BB-4ECC-A511-2CF774967465}"/>
              </a:ext>
            </a:extLst>
          </p:cNvPr>
          <p:cNvSpPr/>
          <p:nvPr/>
        </p:nvSpPr>
        <p:spPr>
          <a:xfrm>
            <a:off x="6948264" y="5278934"/>
            <a:ext cx="144016" cy="53499"/>
          </a:xfrm>
          <a:prstGeom prst="flowChartConnector">
            <a:avLst/>
          </a:prstGeom>
          <a:solidFill>
            <a:schemeClr val="accent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Diagrama de flujo: conector 38">
            <a:extLst>
              <a:ext uri="{FF2B5EF4-FFF2-40B4-BE49-F238E27FC236}">
                <a16:creationId xmlns:a16="http://schemas.microsoft.com/office/drawing/2014/main" id="{C3CB3CBA-8985-4824-A9E3-703909D89FFC}"/>
              </a:ext>
            </a:extLst>
          </p:cNvPr>
          <p:cNvSpPr/>
          <p:nvPr/>
        </p:nvSpPr>
        <p:spPr>
          <a:xfrm>
            <a:off x="6444208" y="4936420"/>
            <a:ext cx="144016" cy="53499"/>
          </a:xfrm>
          <a:prstGeom prst="flowChartConnector">
            <a:avLst/>
          </a:prstGeom>
          <a:solidFill>
            <a:schemeClr val="accent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Diagrama de flujo: conector 39">
            <a:extLst>
              <a:ext uri="{FF2B5EF4-FFF2-40B4-BE49-F238E27FC236}">
                <a16:creationId xmlns:a16="http://schemas.microsoft.com/office/drawing/2014/main" id="{C6A2412C-8B84-450E-911C-C69BBA126A87}"/>
              </a:ext>
            </a:extLst>
          </p:cNvPr>
          <p:cNvSpPr/>
          <p:nvPr/>
        </p:nvSpPr>
        <p:spPr>
          <a:xfrm>
            <a:off x="7494501" y="4942944"/>
            <a:ext cx="144016" cy="53499"/>
          </a:xfrm>
          <a:prstGeom prst="flowChartConnector">
            <a:avLst/>
          </a:prstGeom>
          <a:solidFill>
            <a:schemeClr val="accent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1" name="Diagrama de flujo: conector 40">
            <a:extLst>
              <a:ext uri="{FF2B5EF4-FFF2-40B4-BE49-F238E27FC236}">
                <a16:creationId xmlns:a16="http://schemas.microsoft.com/office/drawing/2014/main" id="{1BAB82EA-02A2-482D-847B-48AFEBDB1750}"/>
              </a:ext>
            </a:extLst>
          </p:cNvPr>
          <p:cNvSpPr/>
          <p:nvPr/>
        </p:nvSpPr>
        <p:spPr>
          <a:xfrm>
            <a:off x="6273266" y="4221088"/>
            <a:ext cx="144016" cy="53499"/>
          </a:xfrm>
          <a:prstGeom prst="flowChartConnector">
            <a:avLst/>
          </a:prstGeom>
          <a:solidFill>
            <a:schemeClr val="accent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Diagrama de flujo: conector 41">
            <a:extLst>
              <a:ext uri="{FF2B5EF4-FFF2-40B4-BE49-F238E27FC236}">
                <a16:creationId xmlns:a16="http://schemas.microsoft.com/office/drawing/2014/main" id="{A090DB79-7703-42A9-8A9A-42B416DD9C83}"/>
              </a:ext>
            </a:extLst>
          </p:cNvPr>
          <p:cNvSpPr/>
          <p:nvPr/>
        </p:nvSpPr>
        <p:spPr>
          <a:xfrm>
            <a:off x="7362305" y="4221088"/>
            <a:ext cx="144016" cy="53499"/>
          </a:xfrm>
          <a:prstGeom prst="flowChartConnector">
            <a:avLst/>
          </a:prstGeom>
          <a:solidFill>
            <a:schemeClr val="accent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Diagrama de flujo: conector 42">
            <a:extLst>
              <a:ext uri="{FF2B5EF4-FFF2-40B4-BE49-F238E27FC236}">
                <a16:creationId xmlns:a16="http://schemas.microsoft.com/office/drawing/2014/main" id="{FAAAD5C3-76A7-4E4B-9EC2-6EFC0C4EA8A2}"/>
              </a:ext>
            </a:extLst>
          </p:cNvPr>
          <p:cNvSpPr/>
          <p:nvPr/>
        </p:nvSpPr>
        <p:spPr>
          <a:xfrm>
            <a:off x="8215869" y="5100266"/>
            <a:ext cx="144016" cy="53499"/>
          </a:xfrm>
          <a:prstGeom prst="flowChartConnector">
            <a:avLst/>
          </a:prstGeom>
          <a:solidFill>
            <a:schemeClr val="accent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510B8286-5EF0-4881-9A73-083992826835}"/>
              </a:ext>
            </a:extLst>
          </p:cNvPr>
          <p:cNvSpPr txBox="1"/>
          <p:nvPr/>
        </p:nvSpPr>
        <p:spPr>
          <a:xfrm>
            <a:off x="6732240" y="5305683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1</a:t>
            </a:r>
          </a:p>
        </p:txBody>
      </p:sp>
      <p:sp>
        <p:nvSpPr>
          <p:cNvPr id="45" name="Rectángulo 44">
            <a:extLst>
              <a:ext uri="{FF2B5EF4-FFF2-40B4-BE49-F238E27FC236}">
                <a16:creationId xmlns:a16="http://schemas.microsoft.com/office/drawing/2014/main" id="{8FFFB231-EF67-4190-B0AB-04C66B75A47B}"/>
              </a:ext>
            </a:extLst>
          </p:cNvPr>
          <p:cNvSpPr/>
          <p:nvPr/>
        </p:nvSpPr>
        <p:spPr>
          <a:xfrm>
            <a:off x="6323192" y="492644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2</a:t>
            </a:r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DE4BFAD7-C99F-4B3F-9F5D-24C142E409B8}"/>
              </a:ext>
            </a:extLst>
          </p:cNvPr>
          <p:cNvSpPr/>
          <p:nvPr/>
        </p:nvSpPr>
        <p:spPr>
          <a:xfrm>
            <a:off x="7415666" y="4972216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3</a:t>
            </a:r>
          </a:p>
        </p:txBody>
      </p:sp>
      <p:sp>
        <p:nvSpPr>
          <p:cNvPr id="47" name="Rectángulo 46">
            <a:extLst>
              <a:ext uri="{FF2B5EF4-FFF2-40B4-BE49-F238E27FC236}">
                <a16:creationId xmlns:a16="http://schemas.microsoft.com/office/drawing/2014/main" id="{044193C9-3256-4E6B-BF8D-D6B566DFCB17}"/>
              </a:ext>
            </a:extLst>
          </p:cNvPr>
          <p:cNvSpPr/>
          <p:nvPr/>
        </p:nvSpPr>
        <p:spPr>
          <a:xfrm>
            <a:off x="6025017" y="4089921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4</a:t>
            </a:r>
          </a:p>
        </p:txBody>
      </p:sp>
      <p:sp>
        <p:nvSpPr>
          <p:cNvPr id="48" name="Rectángulo 47">
            <a:extLst>
              <a:ext uri="{FF2B5EF4-FFF2-40B4-BE49-F238E27FC236}">
                <a16:creationId xmlns:a16="http://schemas.microsoft.com/office/drawing/2014/main" id="{657EBC03-DBCD-4249-AB65-8807EA657A31}"/>
              </a:ext>
            </a:extLst>
          </p:cNvPr>
          <p:cNvSpPr/>
          <p:nvPr/>
        </p:nvSpPr>
        <p:spPr>
          <a:xfrm>
            <a:off x="8094200" y="5094961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5</a:t>
            </a:r>
          </a:p>
        </p:txBody>
      </p:sp>
      <p:sp>
        <p:nvSpPr>
          <p:cNvPr id="49" name="Rectángulo 48">
            <a:extLst>
              <a:ext uri="{FF2B5EF4-FFF2-40B4-BE49-F238E27FC236}">
                <a16:creationId xmlns:a16="http://schemas.microsoft.com/office/drawing/2014/main" id="{80A1FB7D-F113-4617-AF67-C63CD8E846AF}"/>
              </a:ext>
            </a:extLst>
          </p:cNvPr>
          <p:cNvSpPr/>
          <p:nvPr/>
        </p:nvSpPr>
        <p:spPr>
          <a:xfrm>
            <a:off x="7132627" y="3987509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6</a:t>
            </a:r>
          </a:p>
        </p:txBody>
      </p: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9DC0D470-BCE9-488C-B7C0-ED1C9CB802E1}"/>
              </a:ext>
            </a:extLst>
          </p:cNvPr>
          <p:cNvCxnSpPr>
            <a:stCxn id="44" idx="0"/>
            <a:endCxn id="45" idx="3"/>
          </p:cNvCxnSpPr>
          <p:nvPr/>
        </p:nvCxnSpPr>
        <p:spPr>
          <a:xfrm flipH="1" flipV="1">
            <a:off x="6624878" y="5111112"/>
            <a:ext cx="287382" cy="1945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90DAB4FD-98C3-4AA1-A30F-2E621ACD3F4B}"/>
              </a:ext>
            </a:extLst>
          </p:cNvPr>
          <p:cNvCxnSpPr/>
          <p:nvPr/>
        </p:nvCxnSpPr>
        <p:spPr>
          <a:xfrm flipV="1">
            <a:off x="7132627" y="5100266"/>
            <a:ext cx="361874" cy="2236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id="{87E923C7-7EB0-4A2C-B50B-6EC7FAE1FC0A}"/>
              </a:ext>
            </a:extLst>
          </p:cNvPr>
          <p:cNvCxnSpPr>
            <a:stCxn id="45" idx="0"/>
            <a:endCxn id="47" idx="2"/>
          </p:cNvCxnSpPr>
          <p:nvPr/>
        </p:nvCxnSpPr>
        <p:spPr>
          <a:xfrm flipH="1" flipV="1">
            <a:off x="6175860" y="4459253"/>
            <a:ext cx="298175" cy="4671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4E6161CF-4184-440F-A9E7-41DAED140BFC}"/>
              </a:ext>
            </a:extLst>
          </p:cNvPr>
          <p:cNvCxnSpPr>
            <a:endCxn id="43" idx="2"/>
          </p:cNvCxnSpPr>
          <p:nvPr/>
        </p:nvCxnSpPr>
        <p:spPr>
          <a:xfrm flipV="1">
            <a:off x="7132627" y="5127016"/>
            <a:ext cx="1083242" cy="2586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id="{D51F7611-07D5-430D-AF8F-598EB7CF02CA}"/>
              </a:ext>
            </a:extLst>
          </p:cNvPr>
          <p:cNvCxnSpPr>
            <a:endCxn id="49" idx="2"/>
          </p:cNvCxnSpPr>
          <p:nvPr/>
        </p:nvCxnSpPr>
        <p:spPr>
          <a:xfrm flipV="1">
            <a:off x="6584217" y="4356841"/>
            <a:ext cx="699253" cy="5249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>
            <a:extLst>
              <a:ext uri="{FF2B5EF4-FFF2-40B4-BE49-F238E27FC236}">
                <a16:creationId xmlns:a16="http://schemas.microsoft.com/office/drawing/2014/main" id="{6A1AF238-D751-4BCD-BBB2-AE73498ECE49}"/>
              </a:ext>
            </a:extLst>
          </p:cNvPr>
          <p:cNvCxnSpPr/>
          <p:nvPr/>
        </p:nvCxnSpPr>
        <p:spPr>
          <a:xfrm flipH="1" flipV="1">
            <a:off x="7473429" y="4308145"/>
            <a:ext cx="73976" cy="5722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794670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176627" y="1575370"/>
            <a:ext cx="20850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Relaciones de orden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0B8F2FA-2761-49A5-94B1-2ACFD6125A59}"/>
              </a:ext>
            </a:extLst>
          </p:cNvPr>
          <p:cNvSpPr/>
          <p:nvPr/>
        </p:nvSpPr>
        <p:spPr>
          <a:xfrm>
            <a:off x="146902" y="2081722"/>
            <a:ext cx="867357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 17</a:t>
            </a:r>
            <a:endParaRPr lang="es-ES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Dibujar el diagrama de Hasse correspondiente a la relación “a | b” sobre el conjunto {1,2,3,6,9,18}</a:t>
            </a:r>
          </a:p>
        </p:txBody>
      </p:sp>
      <p:sp>
        <p:nvSpPr>
          <p:cNvPr id="8" name="Diagrama de flujo: conector 7">
            <a:extLst>
              <a:ext uri="{FF2B5EF4-FFF2-40B4-BE49-F238E27FC236}">
                <a16:creationId xmlns:a16="http://schemas.microsoft.com/office/drawing/2014/main" id="{40CC30A0-3D11-4280-956A-83BBAA17DCAB}"/>
              </a:ext>
            </a:extLst>
          </p:cNvPr>
          <p:cNvSpPr/>
          <p:nvPr/>
        </p:nvSpPr>
        <p:spPr>
          <a:xfrm>
            <a:off x="1259632" y="5238049"/>
            <a:ext cx="288032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1</a:t>
            </a:r>
          </a:p>
        </p:txBody>
      </p:sp>
      <p:sp>
        <p:nvSpPr>
          <p:cNvPr id="9" name="Diagrama de flujo: conector 8">
            <a:extLst>
              <a:ext uri="{FF2B5EF4-FFF2-40B4-BE49-F238E27FC236}">
                <a16:creationId xmlns:a16="http://schemas.microsoft.com/office/drawing/2014/main" id="{523EEC52-6584-4A5C-ADB9-98B1C9684FDC}"/>
              </a:ext>
            </a:extLst>
          </p:cNvPr>
          <p:cNvSpPr/>
          <p:nvPr/>
        </p:nvSpPr>
        <p:spPr>
          <a:xfrm>
            <a:off x="755576" y="4780084"/>
            <a:ext cx="288032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2</a:t>
            </a:r>
          </a:p>
        </p:txBody>
      </p:sp>
      <p:sp>
        <p:nvSpPr>
          <p:cNvPr id="10" name="Diagrama de flujo: conector 9">
            <a:extLst>
              <a:ext uri="{FF2B5EF4-FFF2-40B4-BE49-F238E27FC236}">
                <a16:creationId xmlns:a16="http://schemas.microsoft.com/office/drawing/2014/main" id="{B6E53BD9-4C65-49FC-AA34-D65C96A71B7D}"/>
              </a:ext>
            </a:extLst>
          </p:cNvPr>
          <p:cNvSpPr/>
          <p:nvPr/>
        </p:nvSpPr>
        <p:spPr>
          <a:xfrm>
            <a:off x="1966003" y="4724482"/>
            <a:ext cx="288032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3</a:t>
            </a:r>
          </a:p>
        </p:txBody>
      </p:sp>
      <p:sp>
        <p:nvSpPr>
          <p:cNvPr id="11" name="Diagrama de flujo: conector 10">
            <a:extLst>
              <a:ext uri="{FF2B5EF4-FFF2-40B4-BE49-F238E27FC236}">
                <a16:creationId xmlns:a16="http://schemas.microsoft.com/office/drawing/2014/main" id="{CFE4BF4A-2C26-4A0C-B150-7B808649C815}"/>
              </a:ext>
            </a:extLst>
          </p:cNvPr>
          <p:cNvSpPr/>
          <p:nvPr/>
        </p:nvSpPr>
        <p:spPr>
          <a:xfrm>
            <a:off x="644170" y="3702803"/>
            <a:ext cx="288032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6</a:t>
            </a:r>
          </a:p>
        </p:txBody>
      </p:sp>
      <p:sp>
        <p:nvSpPr>
          <p:cNvPr id="13" name="Diagrama de flujo: conector 12">
            <a:extLst>
              <a:ext uri="{FF2B5EF4-FFF2-40B4-BE49-F238E27FC236}">
                <a16:creationId xmlns:a16="http://schemas.microsoft.com/office/drawing/2014/main" id="{710F38B5-354B-4AC8-9B22-C6470186895B}"/>
              </a:ext>
            </a:extLst>
          </p:cNvPr>
          <p:cNvSpPr/>
          <p:nvPr/>
        </p:nvSpPr>
        <p:spPr>
          <a:xfrm>
            <a:off x="2094620" y="3707687"/>
            <a:ext cx="288032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9</a:t>
            </a:r>
          </a:p>
        </p:txBody>
      </p:sp>
      <p:sp>
        <p:nvSpPr>
          <p:cNvPr id="15" name="Diagrama de flujo: conector 14">
            <a:extLst>
              <a:ext uri="{FF2B5EF4-FFF2-40B4-BE49-F238E27FC236}">
                <a16:creationId xmlns:a16="http://schemas.microsoft.com/office/drawing/2014/main" id="{D3899761-10FC-46F4-BCE7-14666D4BD217}"/>
              </a:ext>
            </a:extLst>
          </p:cNvPr>
          <p:cNvSpPr/>
          <p:nvPr/>
        </p:nvSpPr>
        <p:spPr>
          <a:xfrm>
            <a:off x="1395998" y="3119696"/>
            <a:ext cx="511706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200" dirty="0"/>
              <a:t>18</a:t>
            </a:r>
          </a:p>
        </p:txBody>
      </p: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778B25D4-A9DD-4EA1-BE77-0D554D2FAF11}"/>
              </a:ext>
            </a:extLst>
          </p:cNvPr>
          <p:cNvCxnSpPr>
            <a:endCxn id="9" idx="5"/>
          </p:cNvCxnSpPr>
          <p:nvPr/>
        </p:nvCxnSpPr>
        <p:spPr>
          <a:xfrm flipH="1" flipV="1">
            <a:off x="1001427" y="5018382"/>
            <a:ext cx="258205" cy="2196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de flecha 16">
            <a:extLst>
              <a:ext uri="{FF2B5EF4-FFF2-40B4-BE49-F238E27FC236}">
                <a16:creationId xmlns:a16="http://schemas.microsoft.com/office/drawing/2014/main" id="{55D15BB2-AD2D-4487-92B4-1ABF33EEB42A}"/>
              </a:ext>
            </a:extLst>
          </p:cNvPr>
          <p:cNvCxnSpPr/>
          <p:nvPr/>
        </p:nvCxnSpPr>
        <p:spPr>
          <a:xfrm flipV="1">
            <a:off x="1547664" y="5059267"/>
            <a:ext cx="546956" cy="2382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>
            <a:extLst>
              <a:ext uri="{FF2B5EF4-FFF2-40B4-BE49-F238E27FC236}">
                <a16:creationId xmlns:a16="http://schemas.microsoft.com/office/drawing/2014/main" id="{A62AF116-E3BD-41E2-8E8C-F6E1E7148806}"/>
              </a:ext>
            </a:extLst>
          </p:cNvPr>
          <p:cNvCxnSpPr>
            <a:endCxn id="11" idx="4"/>
          </p:cNvCxnSpPr>
          <p:nvPr/>
        </p:nvCxnSpPr>
        <p:spPr>
          <a:xfrm flipH="1" flipV="1">
            <a:off x="788186" y="3981986"/>
            <a:ext cx="607812" cy="11881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947EF9EE-6A71-44D5-B4CA-1A6D9D41DE1E}"/>
              </a:ext>
            </a:extLst>
          </p:cNvPr>
          <p:cNvCxnSpPr/>
          <p:nvPr/>
        </p:nvCxnSpPr>
        <p:spPr>
          <a:xfrm flipV="1">
            <a:off x="1485946" y="3981986"/>
            <a:ext cx="637780" cy="11881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>
            <a:extLst>
              <a:ext uri="{FF2B5EF4-FFF2-40B4-BE49-F238E27FC236}">
                <a16:creationId xmlns:a16="http://schemas.microsoft.com/office/drawing/2014/main" id="{C128B0DE-D5D1-44DB-8F81-70C6663E234A}"/>
              </a:ext>
            </a:extLst>
          </p:cNvPr>
          <p:cNvCxnSpPr/>
          <p:nvPr/>
        </p:nvCxnSpPr>
        <p:spPr>
          <a:xfrm flipV="1">
            <a:off x="1428608" y="3459122"/>
            <a:ext cx="202216" cy="16001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de flecha 24">
            <a:extLst>
              <a:ext uri="{FF2B5EF4-FFF2-40B4-BE49-F238E27FC236}">
                <a16:creationId xmlns:a16="http://schemas.microsoft.com/office/drawing/2014/main" id="{20C47F1C-B01C-4CF4-84C9-90E601EF0C50}"/>
              </a:ext>
            </a:extLst>
          </p:cNvPr>
          <p:cNvCxnSpPr/>
          <p:nvPr/>
        </p:nvCxnSpPr>
        <p:spPr>
          <a:xfrm flipH="1" flipV="1">
            <a:off x="709642" y="4014711"/>
            <a:ext cx="13073" cy="7424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de flecha 26">
            <a:extLst>
              <a:ext uri="{FF2B5EF4-FFF2-40B4-BE49-F238E27FC236}">
                <a16:creationId xmlns:a16="http://schemas.microsoft.com/office/drawing/2014/main" id="{5651077F-B8A2-4667-A1FB-12492F3A63F9}"/>
              </a:ext>
            </a:extLst>
          </p:cNvPr>
          <p:cNvCxnSpPr/>
          <p:nvPr/>
        </p:nvCxnSpPr>
        <p:spPr>
          <a:xfrm flipV="1">
            <a:off x="1001427" y="3468420"/>
            <a:ext cx="484519" cy="1243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de flecha 28">
            <a:extLst>
              <a:ext uri="{FF2B5EF4-FFF2-40B4-BE49-F238E27FC236}">
                <a16:creationId xmlns:a16="http://schemas.microsoft.com/office/drawing/2014/main" id="{E878BC03-1E35-41EA-B696-CE30AA75DD28}"/>
              </a:ext>
            </a:extLst>
          </p:cNvPr>
          <p:cNvCxnSpPr>
            <a:endCxn id="13" idx="4"/>
          </p:cNvCxnSpPr>
          <p:nvPr/>
        </p:nvCxnSpPr>
        <p:spPr>
          <a:xfrm flipV="1">
            <a:off x="2213908" y="3986870"/>
            <a:ext cx="24728" cy="7189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07ADA177-6F0A-4E49-9F96-8EAE64A1EC66}"/>
              </a:ext>
            </a:extLst>
          </p:cNvPr>
          <p:cNvCxnSpPr>
            <a:stCxn id="10" idx="1"/>
          </p:cNvCxnSpPr>
          <p:nvPr/>
        </p:nvCxnSpPr>
        <p:spPr>
          <a:xfrm flipH="1" flipV="1">
            <a:off x="984992" y="3969026"/>
            <a:ext cx="1023192" cy="7963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de flecha 32">
            <a:extLst>
              <a:ext uri="{FF2B5EF4-FFF2-40B4-BE49-F238E27FC236}">
                <a16:creationId xmlns:a16="http://schemas.microsoft.com/office/drawing/2014/main" id="{FEBB465D-DD69-4E36-8EC5-9723764C3A46}"/>
              </a:ext>
            </a:extLst>
          </p:cNvPr>
          <p:cNvCxnSpPr/>
          <p:nvPr/>
        </p:nvCxnSpPr>
        <p:spPr>
          <a:xfrm flipH="1" flipV="1">
            <a:off x="1835694" y="3482695"/>
            <a:ext cx="234198" cy="11482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de flecha 34">
            <a:extLst>
              <a:ext uri="{FF2B5EF4-FFF2-40B4-BE49-F238E27FC236}">
                <a16:creationId xmlns:a16="http://schemas.microsoft.com/office/drawing/2014/main" id="{4D7C2076-0D5F-4A66-9861-9112430FB653}"/>
              </a:ext>
            </a:extLst>
          </p:cNvPr>
          <p:cNvCxnSpPr/>
          <p:nvPr/>
        </p:nvCxnSpPr>
        <p:spPr>
          <a:xfrm flipV="1">
            <a:off x="982692" y="3429000"/>
            <a:ext cx="413072" cy="3843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id="{837E7D4F-7A3D-43A5-A71E-D9507BD9E50E}"/>
              </a:ext>
            </a:extLst>
          </p:cNvPr>
          <p:cNvCxnSpPr>
            <a:stCxn id="13" idx="0"/>
          </p:cNvCxnSpPr>
          <p:nvPr/>
        </p:nvCxnSpPr>
        <p:spPr>
          <a:xfrm flipH="1" flipV="1">
            <a:off x="1890273" y="3357582"/>
            <a:ext cx="348363" cy="3501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Diagrama de flujo: conector 37">
            <a:extLst>
              <a:ext uri="{FF2B5EF4-FFF2-40B4-BE49-F238E27FC236}">
                <a16:creationId xmlns:a16="http://schemas.microsoft.com/office/drawing/2014/main" id="{E98A4FA5-DFB4-4EBC-8A99-A5FE2373A685}"/>
              </a:ext>
            </a:extLst>
          </p:cNvPr>
          <p:cNvSpPr/>
          <p:nvPr/>
        </p:nvSpPr>
        <p:spPr>
          <a:xfrm>
            <a:off x="6012160" y="4978566"/>
            <a:ext cx="288032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1</a:t>
            </a:r>
          </a:p>
        </p:txBody>
      </p:sp>
      <p:sp>
        <p:nvSpPr>
          <p:cNvPr id="39" name="Diagrama de flujo: conector 38">
            <a:extLst>
              <a:ext uri="{FF2B5EF4-FFF2-40B4-BE49-F238E27FC236}">
                <a16:creationId xmlns:a16="http://schemas.microsoft.com/office/drawing/2014/main" id="{1A6896BB-2454-4373-9C1F-7482BF6825D1}"/>
              </a:ext>
            </a:extLst>
          </p:cNvPr>
          <p:cNvSpPr/>
          <p:nvPr/>
        </p:nvSpPr>
        <p:spPr>
          <a:xfrm>
            <a:off x="4908204" y="4385959"/>
            <a:ext cx="288032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2</a:t>
            </a:r>
          </a:p>
        </p:txBody>
      </p:sp>
      <p:sp>
        <p:nvSpPr>
          <p:cNvPr id="40" name="Diagrama de flujo: conector 39">
            <a:extLst>
              <a:ext uri="{FF2B5EF4-FFF2-40B4-BE49-F238E27FC236}">
                <a16:creationId xmlns:a16="http://schemas.microsoft.com/office/drawing/2014/main" id="{A819D194-0710-495B-8F6D-CC7B65D7CED7}"/>
              </a:ext>
            </a:extLst>
          </p:cNvPr>
          <p:cNvSpPr/>
          <p:nvPr/>
        </p:nvSpPr>
        <p:spPr>
          <a:xfrm>
            <a:off x="7427360" y="4426679"/>
            <a:ext cx="288032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3</a:t>
            </a:r>
          </a:p>
        </p:txBody>
      </p:sp>
      <p:sp>
        <p:nvSpPr>
          <p:cNvPr id="41" name="Diagrama de flujo: conector 40">
            <a:extLst>
              <a:ext uri="{FF2B5EF4-FFF2-40B4-BE49-F238E27FC236}">
                <a16:creationId xmlns:a16="http://schemas.microsoft.com/office/drawing/2014/main" id="{A10E3E36-1BB6-43FA-A0B1-B029D693D245}"/>
              </a:ext>
            </a:extLst>
          </p:cNvPr>
          <p:cNvSpPr/>
          <p:nvPr/>
        </p:nvSpPr>
        <p:spPr>
          <a:xfrm>
            <a:off x="4795941" y="3282393"/>
            <a:ext cx="288032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6</a:t>
            </a:r>
          </a:p>
        </p:txBody>
      </p:sp>
      <p:sp>
        <p:nvSpPr>
          <p:cNvPr id="42" name="Diagrama de flujo: conector 41">
            <a:extLst>
              <a:ext uri="{FF2B5EF4-FFF2-40B4-BE49-F238E27FC236}">
                <a16:creationId xmlns:a16="http://schemas.microsoft.com/office/drawing/2014/main" id="{806B95CE-EFA6-4942-8910-5D96B5B4283D}"/>
              </a:ext>
            </a:extLst>
          </p:cNvPr>
          <p:cNvSpPr/>
          <p:nvPr/>
        </p:nvSpPr>
        <p:spPr>
          <a:xfrm>
            <a:off x="7430862" y="3205483"/>
            <a:ext cx="288032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9</a:t>
            </a:r>
          </a:p>
        </p:txBody>
      </p:sp>
      <p:sp>
        <p:nvSpPr>
          <p:cNvPr id="43" name="Diagrama de flujo: conector 42">
            <a:extLst>
              <a:ext uri="{FF2B5EF4-FFF2-40B4-BE49-F238E27FC236}">
                <a16:creationId xmlns:a16="http://schemas.microsoft.com/office/drawing/2014/main" id="{58B0CF15-F239-4369-95DB-E6B7F1FE6CC8}"/>
              </a:ext>
            </a:extLst>
          </p:cNvPr>
          <p:cNvSpPr/>
          <p:nvPr/>
        </p:nvSpPr>
        <p:spPr>
          <a:xfrm>
            <a:off x="6175176" y="2762447"/>
            <a:ext cx="485056" cy="279183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200" dirty="0"/>
              <a:t>18</a:t>
            </a:r>
          </a:p>
        </p:txBody>
      </p: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id="{3DDC54B2-1A52-4C65-A74A-2D98A807AC18}"/>
              </a:ext>
            </a:extLst>
          </p:cNvPr>
          <p:cNvCxnSpPr>
            <a:stCxn id="38" idx="1"/>
          </p:cNvCxnSpPr>
          <p:nvPr/>
        </p:nvCxnSpPr>
        <p:spPr>
          <a:xfrm flipH="1" flipV="1">
            <a:off x="5196236" y="4630975"/>
            <a:ext cx="858105" cy="3884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id="{010B10A8-C239-463C-BA78-77A28D731999}"/>
              </a:ext>
            </a:extLst>
          </p:cNvPr>
          <p:cNvCxnSpPr/>
          <p:nvPr/>
        </p:nvCxnSpPr>
        <p:spPr>
          <a:xfrm flipV="1">
            <a:off x="6372200" y="4705862"/>
            <a:ext cx="1055160" cy="35340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6BD75EE2-9A16-4AE3-92C6-2A69B7853C2E}"/>
              </a:ext>
            </a:extLst>
          </p:cNvPr>
          <p:cNvCxnSpPr/>
          <p:nvPr/>
        </p:nvCxnSpPr>
        <p:spPr>
          <a:xfrm flipH="1" flipV="1">
            <a:off x="4961148" y="3561576"/>
            <a:ext cx="75673" cy="7315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8C7A736A-D408-4AB1-82A6-ECAF412F2CB0}"/>
              </a:ext>
            </a:extLst>
          </p:cNvPr>
          <p:cNvCxnSpPr>
            <a:stCxn id="40" idx="2"/>
          </p:cNvCxnSpPr>
          <p:nvPr/>
        </p:nvCxnSpPr>
        <p:spPr>
          <a:xfrm flipH="1" flipV="1">
            <a:off x="5126873" y="3482695"/>
            <a:ext cx="2300487" cy="1083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1317E968-422C-45F1-97A5-21B8B580A36C}"/>
              </a:ext>
            </a:extLst>
          </p:cNvPr>
          <p:cNvCxnSpPr>
            <a:cxnSpLocks/>
          </p:cNvCxnSpPr>
          <p:nvPr/>
        </p:nvCxnSpPr>
        <p:spPr>
          <a:xfrm flipH="1" flipV="1">
            <a:off x="7526650" y="3476985"/>
            <a:ext cx="66400" cy="9012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1804F93A-DD43-464F-AA1A-7EEBBDDB6553}"/>
              </a:ext>
            </a:extLst>
          </p:cNvPr>
          <p:cNvCxnSpPr>
            <a:stCxn id="41" idx="7"/>
          </p:cNvCxnSpPr>
          <p:nvPr/>
        </p:nvCxnSpPr>
        <p:spPr>
          <a:xfrm flipV="1">
            <a:off x="5041792" y="3005052"/>
            <a:ext cx="1114384" cy="3182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8219740B-62E8-412A-B851-EDE41B3B2422}"/>
              </a:ext>
            </a:extLst>
          </p:cNvPr>
          <p:cNvCxnSpPr>
            <a:stCxn id="42" idx="2"/>
            <a:endCxn id="43" idx="6"/>
          </p:cNvCxnSpPr>
          <p:nvPr/>
        </p:nvCxnSpPr>
        <p:spPr>
          <a:xfrm flipH="1" flipV="1">
            <a:off x="6660232" y="2902039"/>
            <a:ext cx="770630" cy="4430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566226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251518" y="2065567"/>
            <a:ext cx="8566784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169207" y="1581702"/>
            <a:ext cx="22584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Elementos </a:t>
            </a:r>
            <a:r>
              <a:rPr lang="es-ES" dirty="0" err="1">
                <a:solidFill>
                  <a:schemeClr val="accent1">
                    <a:lumMod val="75000"/>
                  </a:schemeClr>
                </a:solidFill>
              </a:rPr>
              <a:t>extremales</a:t>
            </a: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FD8F6DD0-1ABA-4A08-9FA5-AF413F45D798}"/>
                  </a:ext>
                </a:extLst>
              </p:cNvPr>
              <p:cNvSpPr/>
              <p:nvPr/>
            </p:nvSpPr>
            <p:spPr>
              <a:xfrm>
                <a:off x="58149" y="2233937"/>
                <a:ext cx="9108504" cy="193899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q"/>
                </a:pPr>
                <a:r>
                  <a:rPr lang="es-ES" sz="24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Elementos </a:t>
                </a:r>
                <a:r>
                  <a:rPr lang="es-ES" sz="2400" b="1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extremales</a:t>
                </a:r>
                <a:endParaRPr lang="es-ES" sz="2400" b="1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Son elementos que tienen ciertas propiedades con su carácter de extremos y de ahí su importancia en muchas aplicaciones</a:t>
                </a:r>
              </a:p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	Sea (A,</a:t>
                </a:r>
                <a14:m>
                  <m:oMath xmlns:m="http://schemas.openxmlformats.org/officeDocument/2006/math">
                    <m:r>
                      <a:rPr lang="es-E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≤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) 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𝑢𝑛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𝑐𝑜𝑛𝑗𝑢𝑛𝑡𝑜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𝑝𝑎𝑟𝑐𝑖𝑎𝑙𝑚𝑒𝑛𝑡𝑒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𝑜𝑟𝑑𝑒𝑛𝑎𝑑𝑜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𝑦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𝑠𝑒𝑎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𝑎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∈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𝐴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,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entonces</a:t>
                </a:r>
              </a:p>
              <a:p>
                <a:pPr lvl="2"/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a es un </a:t>
                </a:r>
                <a:r>
                  <a:rPr lang="es-ES" sz="2400" b="1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elemento </a:t>
                </a:r>
                <a:r>
                  <a:rPr lang="es-ES" sz="2400" b="1" dirty="0" err="1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maximal</a:t>
                </a:r>
                <a:r>
                  <a:rPr lang="es-ES" sz="2400" b="1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de A si    </a:t>
                </a:r>
                <a14:m>
                  <m:oMath xmlns:m="http://schemas.openxmlformats.org/officeDocument/2006/math">
                    <m:r>
                      <a:rPr lang="es-ES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∀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𝑥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∈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𝐴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:     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𝑎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≤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𝑥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                 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𝑎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𝑥</m:t>
                    </m:r>
                  </m:oMath>
                </a14:m>
                <a:endParaRPr lang="es-ES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endParaRPr>
              </a:p>
              <a:p>
                <a:pPr lvl="1"/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         </a:t>
                </a:r>
              </a:p>
            </p:txBody>
          </p:sp>
        </mc:Choice>
        <mc:Fallback xmlns="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FD8F6DD0-1ABA-4A08-9FA5-AF413F45D79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49" y="2233937"/>
                <a:ext cx="9108504" cy="1938992"/>
              </a:xfrm>
              <a:prstGeom prst="rect">
                <a:avLst/>
              </a:prstGeom>
              <a:blipFill>
                <a:blip r:embed="rId3"/>
                <a:stretch>
                  <a:fillRect l="-937" t="-250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0CB089B2-D4FE-4D2C-A24D-2839F913A54D}"/>
              </a:ext>
            </a:extLst>
          </p:cNvPr>
          <p:cNvSpPr/>
          <p:nvPr/>
        </p:nvSpPr>
        <p:spPr>
          <a:xfrm>
            <a:off x="6804248" y="3479322"/>
            <a:ext cx="504056" cy="1277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ángulo 5">
                <a:extLst>
                  <a:ext uri="{FF2B5EF4-FFF2-40B4-BE49-F238E27FC236}">
                    <a16:creationId xmlns:a16="http://schemas.microsoft.com/office/drawing/2014/main" id="{1C0A16E7-57FA-462D-A4B8-9E89D880CF0E}"/>
                  </a:ext>
                </a:extLst>
              </p:cNvPr>
              <p:cNvSpPr/>
              <p:nvPr/>
            </p:nvSpPr>
            <p:spPr>
              <a:xfrm>
                <a:off x="169207" y="3988507"/>
                <a:ext cx="8484692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Sea (A,</a:t>
                </a:r>
                <a14:m>
                  <m:oMath xmlns:m="http://schemas.openxmlformats.org/officeDocument/2006/math"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≤)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𝑢𝑛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𝑐𝑜𝑛𝑗𝑢𝑛𝑡𝑜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𝑝𝑎𝑟𝑐𝑖𝑎𝑙𝑚𝑒𝑛𝑡𝑒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𝑜𝑟𝑑𝑒𝑛𝑎𝑑𝑜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𝑦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𝑠𝑒𝑎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𝑎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∈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𝐴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,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entonces</a:t>
                </a:r>
              </a:p>
              <a:p>
                <a:pPr lvl="2"/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a es un </a:t>
                </a:r>
                <a:r>
                  <a:rPr lang="es-ES" sz="2400" b="1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elemento </a:t>
                </a:r>
                <a:r>
                  <a:rPr lang="es-ES" sz="2400" b="1" dirty="0" err="1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minimal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de A si    </a:t>
                </a:r>
                <a14:m>
                  <m:oMath xmlns:m="http://schemas.openxmlformats.org/officeDocument/2006/math"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∀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𝑥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∈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𝐴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:     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𝑥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≤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𝑎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                 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𝑥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=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𝑎</m:t>
                    </m:r>
                  </m:oMath>
                </a14:m>
                <a:endParaRPr lang="es-ES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endParaRPr>
              </a:p>
              <a:p>
                <a:pPr lvl="1"/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         </a:t>
                </a:r>
              </a:p>
            </p:txBody>
          </p:sp>
        </mc:Choice>
        <mc:Fallback xmlns="">
          <p:sp>
            <p:nvSpPr>
              <p:cNvPr id="6" name="Rectángulo 5">
                <a:extLst>
                  <a:ext uri="{FF2B5EF4-FFF2-40B4-BE49-F238E27FC236}">
                    <a16:creationId xmlns:a16="http://schemas.microsoft.com/office/drawing/2014/main" id="{1C0A16E7-57FA-462D-A4B8-9E89D880CF0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207" y="3988507"/>
                <a:ext cx="8484692" cy="1015663"/>
              </a:xfrm>
              <a:prstGeom prst="rect">
                <a:avLst/>
              </a:prstGeom>
              <a:blipFill>
                <a:blip r:embed="rId4"/>
                <a:stretch>
                  <a:fillRect l="-503" t="-299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Flecha: a la derecha 8">
            <a:extLst>
              <a:ext uri="{FF2B5EF4-FFF2-40B4-BE49-F238E27FC236}">
                <a16:creationId xmlns:a16="http://schemas.microsoft.com/office/drawing/2014/main" id="{BDD24F3F-0C6F-4299-A38B-C321DD15A858}"/>
              </a:ext>
            </a:extLst>
          </p:cNvPr>
          <p:cNvSpPr/>
          <p:nvPr/>
        </p:nvSpPr>
        <p:spPr>
          <a:xfrm>
            <a:off x="6876256" y="4188383"/>
            <a:ext cx="504056" cy="1277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350041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251518" y="2156662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176627" y="1575370"/>
            <a:ext cx="22584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Elementos </a:t>
            </a:r>
            <a:r>
              <a:rPr lang="es-ES" dirty="0" err="1">
                <a:solidFill>
                  <a:schemeClr val="accent1">
                    <a:lumMod val="75000"/>
                  </a:schemeClr>
                </a:solidFill>
              </a:rPr>
              <a:t>extremales</a:t>
            </a: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E13626A0-E062-430E-AA9D-283C77818846}"/>
              </a:ext>
            </a:extLst>
          </p:cNvPr>
          <p:cNvSpPr/>
          <p:nvPr/>
        </p:nvSpPr>
        <p:spPr>
          <a:xfrm>
            <a:off x="149078" y="2156662"/>
            <a:ext cx="874340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 18</a:t>
            </a:r>
            <a:endParaRPr lang="es-ES" sz="14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¿qué elementos del conjunto parcialmente ordenado ({2,4,5,10,12,20,25},|) son </a:t>
            </a:r>
            <a:r>
              <a:rPr lang="es-E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maximales</a:t>
            </a:r>
            <a:r>
              <a:rPr lang="es-E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y cuáles son </a:t>
            </a:r>
            <a:r>
              <a:rPr lang="es-E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minimales</a:t>
            </a:r>
            <a:r>
              <a:rPr lang="es-E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?</a:t>
            </a:r>
          </a:p>
        </p:txBody>
      </p:sp>
      <p:sp>
        <p:nvSpPr>
          <p:cNvPr id="4" name="Diagrama de flujo: conector 3">
            <a:extLst>
              <a:ext uri="{FF2B5EF4-FFF2-40B4-BE49-F238E27FC236}">
                <a16:creationId xmlns:a16="http://schemas.microsoft.com/office/drawing/2014/main" id="{271CDC78-02DE-4684-9F1D-809490F474A5}"/>
              </a:ext>
            </a:extLst>
          </p:cNvPr>
          <p:cNvSpPr/>
          <p:nvPr/>
        </p:nvSpPr>
        <p:spPr>
          <a:xfrm>
            <a:off x="1475656" y="5238048"/>
            <a:ext cx="287390" cy="27318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2</a:t>
            </a:r>
          </a:p>
        </p:txBody>
      </p:sp>
      <p:sp>
        <p:nvSpPr>
          <p:cNvPr id="8" name="Diagrama de flujo: conector 7">
            <a:extLst>
              <a:ext uri="{FF2B5EF4-FFF2-40B4-BE49-F238E27FC236}">
                <a16:creationId xmlns:a16="http://schemas.microsoft.com/office/drawing/2014/main" id="{F8370387-71A3-4DFD-BD43-0209D51D03ED}"/>
              </a:ext>
            </a:extLst>
          </p:cNvPr>
          <p:cNvSpPr/>
          <p:nvPr/>
        </p:nvSpPr>
        <p:spPr>
          <a:xfrm>
            <a:off x="1018456" y="4581128"/>
            <a:ext cx="287390" cy="27318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4</a:t>
            </a:r>
          </a:p>
        </p:txBody>
      </p:sp>
      <p:sp>
        <p:nvSpPr>
          <p:cNvPr id="9" name="Diagrama de flujo: conector 8">
            <a:extLst>
              <a:ext uri="{FF2B5EF4-FFF2-40B4-BE49-F238E27FC236}">
                <a16:creationId xmlns:a16="http://schemas.microsoft.com/office/drawing/2014/main" id="{67610DEA-E3BE-4501-AD04-E2E0BAC549C6}"/>
              </a:ext>
            </a:extLst>
          </p:cNvPr>
          <p:cNvSpPr/>
          <p:nvPr/>
        </p:nvSpPr>
        <p:spPr>
          <a:xfrm>
            <a:off x="2555776" y="5242523"/>
            <a:ext cx="287390" cy="27318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5</a:t>
            </a:r>
          </a:p>
        </p:txBody>
      </p:sp>
      <p:sp>
        <p:nvSpPr>
          <p:cNvPr id="10" name="Diagrama de flujo: conector 9">
            <a:extLst>
              <a:ext uri="{FF2B5EF4-FFF2-40B4-BE49-F238E27FC236}">
                <a16:creationId xmlns:a16="http://schemas.microsoft.com/office/drawing/2014/main" id="{307846E9-2FF7-407F-A61C-E2FBF36EBF12}"/>
              </a:ext>
            </a:extLst>
          </p:cNvPr>
          <p:cNvSpPr/>
          <p:nvPr/>
        </p:nvSpPr>
        <p:spPr>
          <a:xfrm>
            <a:off x="2014269" y="4492384"/>
            <a:ext cx="547462" cy="27318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400" dirty="0"/>
              <a:t>10</a:t>
            </a:r>
          </a:p>
        </p:txBody>
      </p:sp>
      <p:sp>
        <p:nvSpPr>
          <p:cNvPr id="13" name="Diagrama de flujo: conector 12">
            <a:extLst>
              <a:ext uri="{FF2B5EF4-FFF2-40B4-BE49-F238E27FC236}">
                <a16:creationId xmlns:a16="http://schemas.microsoft.com/office/drawing/2014/main" id="{63FC3DB6-28C2-4DF7-871D-77AE8F215041}"/>
              </a:ext>
            </a:extLst>
          </p:cNvPr>
          <p:cNvSpPr/>
          <p:nvPr/>
        </p:nvSpPr>
        <p:spPr>
          <a:xfrm>
            <a:off x="827586" y="3621949"/>
            <a:ext cx="529850" cy="29688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400" dirty="0"/>
              <a:t>12</a:t>
            </a:r>
          </a:p>
        </p:txBody>
      </p:sp>
      <p:sp>
        <p:nvSpPr>
          <p:cNvPr id="14" name="Diagrama de flujo: conector 13">
            <a:extLst>
              <a:ext uri="{FF2B5EF4-FFF2-40B4-BE49-F238E27FC236}">
                <a16:creationId xmlns:a16="http://schemas.microsoft.com/office/drawing/2014/main" id="{7CA8E383-52F2-460B-AC27-22B0D462790D}"/>
              </a:ext>
            </a:extLst>
          </p:cNvPr>
          <p:cNvSpPr/>
          <p:nvPr/>
        </p:nvSpPr>
        <p:spPr>
          <a:xfrm>
            <a:off x="2036010" y="3505477"/>
            <a:ext cx="591774" cy="29688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20</a:t>
            </a:r>
          </a:p>
        </p:txBody>
      </p:sp>
      <p:sp>
        <p:nvSpPr>
          <p:cNvPr id="15" name="Diagrama de flujo: conector 14">
            <a:extLst>
              <a:ext uri="{FF2B5EF4-FFF2-40B4-BE49-F238E27FC236}">
                <a16:creationId xmlns:a16="http://schemas.microsoft.com/office/drawing/2014/main" id="{97B0BB82-DAFC-46B2-9657-807734932BED}"/>
              </a:ext>
            </a:extLst>
          </p:cNvPr>
          <p:cNvSpPr/>
          <p:nvPr/>
        </p:nvSpPr>
        <p:spPr>
          <a:xfrm>
            <a:off x="3306358" y="3560764"/>
            <a:ext cx="591774" cy="27318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25</a:t>
            </a:r>
          </a:p>
        </p:txBody>
      </p:sp>
      <p:cxnSp>
        <p:nvCxnSpPr>
          <p:cNvPr id="16" name="Conector recto de flecha 15">
            <a:extLst>
              <a:ext uri="{FF2B5EF4-FFF2-40B4-BE49-F238E27FC236}">
                <a16:creationId xmlns:a16="http://schemas.microsoft.com/office/drawing/2014/main" id="{CEC5811F-158C-4D51-AD5C-12B952565D63}"/>
              </a:ext>
            </a:extLst>
          </p:cNvPr>
          <p:cNvCxnSpPr>
            <a:endCxn id="8" idx="5"/>
          </p:cNvCxnSpPr>
          <p:nvPr/>
        </p:nvCxnSpPr>
        <p:spPr>
          <a:xfrm flipH="1" flipV="1">
            <a:off x="1263759" y="4814303"/>
            <a:ext cx="211897" cy="4237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de flecha 17">
            <a:extLst>
              <a:ext uri="{FF2B5EF4-FFF2-40B4-BE49-F238E27FC236}">
                <a16:creationId xmlns:a16="http://schemas.microsoft.com/office/drawing/2014/main" id="{1DC71C7A-9FDF-4EFA-812C-CFA59F65143B}"/>
              </a:ext>
            </a:extLst>
          </p:cNvPr>
          <p:cNvCxnSpPr>
            <a:stCxn id="4" idx="7"/>
          </p:cNvCxnSpPr>
          <p:nvPr/>
        </p:nvCxnSpPr>
        <p:spPr>
          <a:xfrm flipV="1">
            <a:off x="1720959" y="4797152"/>
            <a:ext cx="351825" cy="4809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de flecha 19">
            <a:extLst>
              <a:ext uri="{FF2B5EF4-FFF2-40B4-BE49-F238E27FC236}">
                <a16:creationId xmlns:a16="http://schemas.microsoft.com/office/drawing/2014/main" id="{251B4E07-3D12-4309-82D7-0703E83D218B}"/>
              </a:ext>
            </a:extLst>
          </p:cNvPr>
          <p:cNvCxnSpPr/>
          <p:nvPr/>
        </p:nvCxnSpPr>
        <p:spPr>
          <a:xfrm flipH="1" flipV="1">
            <a:off x="1263759" y="3918830"/>
            <a:ext cx="314337" cy="12383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276B7CA6-EB21-4C25-BD09-47993D0773A5}"/>
              </a:ext>
            </a:extLst>
          </p:cNvPr>
          <p:cNvCxnSpPr/>
          <p:nvPr/>
        </p:nvCxnSpPr>
        <p:spPr>
          <a:xfrm flipV="1">
            <a:off x="1615584" y="3833945"/>
            <a:ext cx="508142" cy="12512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2991BAB3-8BC0-471B-B6ED-8E9C710A58DF}"/>
              </a:ext>
            </a:extLst>
          </p:cNvPr>
          <p:cNvCxnSpPr>
            <a:stCxn id="8" idx="0"/>
            <a:endCxn id="13" idx="4"/>
          </p:cNvCxnSpPr>
          <p:nvPr/>
        </p:nvCxnSpPr>
        <p:spPr>
          <a:xfrm flipH="1" flipV="1">
            <a:off x="1092511" y="3918830"/>
            <a:ext cx="69640" cy="6622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F968A377-A362-4907-AFE5-88207B94928F}"/>
              </a:ext>
            </a:extLst>
          </p:cNvPr>
          <p:cNvCxnSpPr/>
          <p:nvPr/>
        </p:nvCxnSpPr>
        <p:spPr>
          <a:xfrm flipV="1">
            <a:off x="1289770" y="3833945"/>
            <a:ext cx="687011" cy="7040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de flecha 27">
            <a:extLst>
              <a:ext uri="{FF2B5EF4-FFF2-40B4-BE49-F238E27FC236}">
                <a16:creationId xmlns:a16="http://schemas.microsoft.com/office/drawing/2014/main" id="{88F9E88D-7196-4F24-9878-66EE67468942}"/>
              </a:ext>
            </a:extLst>
          </p:cNvPr>
          <p:cNvCxnSpPr>
            <a:endCxn id="10" idx="4"/>
          </p:cNvCxnSpPr>
          <p:nvPr/>
        </p:nvCxnSpPr>
        <p:spPr>
          <a:xfrm flipH="1" flipV="1">
            <a:off x="2288000" y="4765565"/>
            <a:ext cx="335566" cy="4680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de flecha 29">
            <a:extLst>
              <a:ext uri="{FF2B5EF4-FFF2-40B4-BE49-F238E27FC236}">
                <a16:creationId xmlns:a16="http://schemas.microsoft.com/office/drawing/2014/main" id="{B7363F69-46F6-4F60-A988-A21E5C640705}"/>
              </a:ext>
            </a:extLst>
          </p:cNvPr>
          <p:cNvCxnSpPr>
            <a:endCxn id="14" idx="5"/>
          </p:cNvCxnSpPr>
          <p:nvPr/>
        </p:nvCxnSpPr>
        <p:spPr>
          <a:xfrm flipH="1" flipV="1">
            <a:off x="2541121" y="3758881"/>
            <a:ext cx="158350" cy="13817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de flecha 31">
            <a:extLst>
              <a:ext uri="{FF2B5EF4-FFF2-40B4-BE49-F238E27FC236}">
                <a16:creationId xmlns:a16="http://schemas.microsoft.com/office/drawing/2014/main" id="{F7D892D0-54F1-40C2-9529-CB4D23980FF7}"/>
              </a:ext>
            </a:extLst>
          </p:cNvPr>
          <p:cNvCxnSpPr/>
          <p:nvPr/>
        </p:nvCxnSpPr>
        <p:spPr>
          <a:xfrm flipV="1">
            <a:off x="2838782" y="3918830"/>
            <a:ext cx="688236" cy="131474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id="{57D9BE59-A62D-4110-B976-4E1888030FD0}"/>
              </a:ext>
            </a:extLst>
          </p:cNvPr>
          <p:cNvCxnSpPr>
            <a:endCxn id="14" idx="4"/>
          </p:cNvCxnSpPr>
          <p:nvPr/>
        </p:nvCxnSpPr>
        <p:spPr>
          <a:xfrm flipV="1">
            <a:off x="2286483" y="3802358"/>
            <a:ext cx="45414" cy="647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Diagrama de flujo: conector 34">
            <a:extLst>
              <a:ext uri="{FF2B5EF4-FFF2-40B4-BE49-F238E27FC236}">
                <a16:creationId xmlns:a16="http://schemas.microsoft.com/office/drawing/2014/main" id="{403975FC-DCE4-45F9-9186-C973EC29B825}"/>
              </a:ext>
            </a:extLst>
          </p:cNvPr>
          <p:cNvSpPr/>
          <p:nvPr/>
        </p:nvSpPr>
        <p:spPr>
          <a:xfrm>
            <a:off x="6732240" y="5266624"/>
            <a:ext cx="287390" cy="27318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2</a:t>
            </a:r>
          </a:p>
        </p:txBody>
      </p:sp>
      <p:sp>
        <p:nvSpPr>
          <p:cNvPr id="36" name="Diagrama de flujo: conector 35">
            <a:extLst>
              <a:ext uri="{FF2B5EF4-FFF2-40B4-BE49-F238E27FC236}">
                <a16:creationId xmlns:a16="http://schemas.microsoft.com/office/drawing/2014/main" id="{A6E7D6CA-E7D3-4366-B65B-7AC303C2C3EB}"/>
              </a:ext>
            </a:extLst>
          </p:cNvPr>
          <p:cNvSpPr/>
          <p:nvPr/>
        </p:nvSpPr>
        <p:spPr>
          <a:xfrm>
            <a:off x="6084168" y="4576202"/>
            <a:ext cx="287390" cy="27318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4</a:t>
            </a:r>
          </a:p>
        </p:txBody>
      </p:sp>
      <p:sp>
        <p:nvSpPr>
          <p:cNvPr id="37" name="Diagrama de flujo: conector 36">
            <a:extLst>
              <a:ext uri="{FF2B5EF4-FFF2-40B4-BE49-F238E27FC236}">
                <a16:creationId xmlns:a16="http://schemas.microsoft.com/office/drawing/2014/main" id="{91221D9B-F8DD-4F5C-A522-3A5C2D99D6BE}"/>
              </a:ext>
            </a:extLst>
          </p:cNvPr>
          <p:cNvSpPr/>
          <p:nvPr/>
        </p:nvSpPr>
        <p:spPr>
          <a:xfrm>
            <a:off x="7736546" y="4594430"/>
            <a:ext cx="287390" cy="27318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5</a:t>
            </a:r>
          </a:p>
        </p:txBody>
      </p:sp>
      <p:sp>
        <p:nvSpPr>
          <p:cNvPr id="38" name="Diagrama de flujo: conector 37">
            <a:extLst>
              <a:ext uri="{FF2B5EF4-FFF2-40B4-BE49-F238E27FC236}">
                <a16:creationId xmlns:a16="http://schemas.microsoft.com/office/drawing/2014/main" id="{5AB64105-CE39-4ED6-A2C9-D57FC027C5C5}"/>
              </a:ext>
            </a:extLst>
          </p:cNvPr>
          <p:cNvSpPr/>
          <p:nvPr/>
        </p:nvSpPr>
        <p:spPr>
          <a:xfrm>
            <a:off x="6801606" y="4303021"/>
            <a:ext cx="688236" cy="27318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10</a:t>
            </a:r>
          </a:p>
        </p:txBody>
      </p:sp>
      <p:sp>
        <p:nvSpPr>
          <p:cNvPr id="39" name="Diagrama de flujo: conector 38">
            <a:extLst>
              <a:ext uri="{FF2B5EF4-FFF2-40B4-BE49-F238E27FC236}">
                <a16:creationId xmlns:a16="http://schemas.microsoft.com/office/drawing/2014/main" id="{A31E4392-FEA2-4D70-A414-668F4C026A4F}"/>
              </a:ext>
            </a:extLst>
          </p:cNvPr>
          <p:cNvSpPr/>
          <p:nvPr/>
        </p:nvSpPr>
        <p:spPr>
          <a:xfrm>
            <a:off x="5934528" y="3380736"/>
            <a:ext cx="725703" cy="27318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12</a:t>
            </a:r>
          </a:p>
        </p:txBody>
      </p:sp>
      <p:sp>
        <p:nvSpPr>
          <p:cNvPr id="40" name="Diagrama de flujo: conector 39">
            <a:extLst>
              <a:ext uri="{FF2B5EF4-FFF2-40B4-BE49-F238E27FC236}">
                <a16:creationId xmlns:a16="http://schemas.microsoft.com/office/drawing/2014/main" id="{9F78D823-4F8E-4124-AF6A-5A736EF86BCA}"/>
              </a:ext>
            </a:extLst>
          </p:cNvPr>
          <p:cNvSpPr/>
          <p:nvPr/>
        </p:nvSpPr>
        <p:spPr>
          <a:xfrm>
            <a:off x="7395186" y="3257910"/>
            <a:ext cx="688236" cy="27318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20</a:t>
            </a:r>
          </a:p>
        </p:txBody>
      </p:sp>
      <p:sp>
        <p:nvSpPr>
          <p:cNvPr id="41" name="Diagrama de flujo: conector 40">
            <a:extLst>
              <a:ext uri="{FF2B5EF4-FFF2-40B4-BE49-F238E27FC236}">
                <a16:creationId xmlns:a16="http://schemas.microsoft.com/office/drawing/2014/main" id="{828A4602-6B3F-49F7-8F62-3D3FD0C195D1}"/>
              </a:ext>
            </a:extLst>
          </p:cNvPr>
          <p:cNvSpPr/>
          <p:nvPr/>
        </p:nvSpPr>
        <p:spPr>
          <a:xfrm>
            <a:off x="7918251" y="3621949"/>
            <a:ext cx="688236" cy="27318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/>
              <a:t>25</a:t>
            </a:r>
          </a:p>
        </p:txBody>
      </p:sp>
      <p:sp>
        <p:nvSpPr>
          <p:cNvPr id="42" name="Flecha: curvada hacia abajo 41">
            <a:extLst>
              <a:ext uri="{FF2B5EF4-FFF2-40B4-BE49-F238E27FC236}">
                <a16:creationId xmlns:a16="http://schemas.microsoft.com/office/drawing/2014/main" id="{889FE24D-8DF6-49F4-8B77-81D1FBDD0AEC}"/>
              </a:ext>
            </a:extLst>
          </p:cNvPr>
          <p:cNvSpPr/>
          <p:nvPr/>
        </p:nvSpPr>
        <p:spPr>
          <a:xfrm>
            <a:off x="3527018" y="3423623"/>
            <a:ext cx="252894" cy="8185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43" name="Flecha: curvada hacia abajo 42">
            <a:extLst>
              <a:ext uri="{FF2B5EF4-FFF2-40B4-BE49-F238E27FC236}">
                <a16:creationId xmlns:a16="http://schemas.microsoft.com/office/drawing/2014/main" id="{2AB70F89-C7BF-420C-946E-733936E8BB3D}"/>
              </a:ext>
            </a:extLst>
          </p:cNvPr>
          <p:cNvSpPr/>
          <p:nvPr/>
        </p:nvSpPr>
        <p:spPr>
          <a:xfrm>
            <a:off x="2182743" y="3321712"/>
            <a:ext cx="252894" cy="8185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44" name="Flecha: curvada hacia abajo 43">
            <a:extLst>
              <a:ext uri="{FF2B5EF4-FFF2-40B4-BE49-F238E27FC236}">
                <a16:creationId xmlns:a16="http://schemas.microsoft.com/office/drawing/2014/main" id="{445DD20C-0BA4-4654-9320-17E812B45524}"/>
              </a:ext>
            </a:extLst>
          </p:cNvPr>
          <p:cNvSpPr/>
          <p:nvPr/>
        </p:nvSpPr>
        <p:spPr>
          <a:xfrm>
            <a:off x="946328" y="3449237"/>
            <a:ext cx="252894" cy="8185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45" name="Flecha: curvada hacia la derecha 44">
            <a:extLst>
              <a:ext uri="{FF2B5EF4-FFF2-40B4-BE49-F238E27FC236}">
                <a16:creationId xmlns:a16="http://schemas.microsoft.com/office/drawing/2014/main" id="{E481FA2E-CF53-4F44-B806-D97EA83C52AA}"/>
              </a:ext>
            </a:extLst>
          </p:cNvPr>
          <p:cNvSpPr/>
          <p:nvPr/>
        </p:nvSpPr>
        <p:spPr>
          <a:xfrm>
            <a:off x="883309" y="4607035"/>
            <a:ext cx="97659" cy="27318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46" name="Flecha: curvada hacia la derecha 45">
            <a:extLst>
              <a:ext uri="{FF2B5EF4-FFF2-40B4-BE49-F238E27FC236}">
                <a16:creationId xmlns:a16="http://schemas.microsoft.com/office/drawing/2014/main" id="{4BE8408F-526C-438C-8048-11A7A6DF62AC}"/>
              </a:ext>
            </a:extLst>
          </p:cNvPr>
          <p:cNvSpPr/>
          <p:nvPr/>
        </p:nvSpPr>
        <p:spPr>
          <a:xfrm>
            <a:off x="1919366" y="4487910"/>
            <a:ext cx="97659" cy="27318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47" name="Flecha: curvada hacia la derecha 46">
            <a:extLst>
              <a:ext uri="{FF2B5EF4-FFF2-40B4-BE49-F238E27FC236}">
                <a16:creationId xmlns:a16="http://schemas.microsoft.com/office/drawing/2014/main" id="{A79CF0FE-9FAE-4B79-BDA8-E975B544058B}"/>
              </a:ext>
            </a:extLst>
          </p:cNvPr>
          <p:cNvSpPr/>
          <p:nvPr/>
        </p:nvSpPr>
        <p:spPr>
          <a:xfrm>
            <a:off x="1355395" y="5270360"/>
            <a:ext cx="97659" cy="27318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48" name="Flecha: curvada hacia arriba 47">
            <a:extLst>
              <a:ext uri="{FF2B5EF4-FFF2-40B4-BE49-F238E27FC236}">
                <a16:creationId xmlns:a16="http://schemas.microsoft.com/office/drawing/2014/main" id="{228A6A6A-E657-4E72-A6BA-D530EE1C27C0}"/>
              </a:ext>
            </a:extLst>
          </p:cNvPr>
          <p:cNvSpPr/>
          <p:nvPr/>
        </p:nvSpPr>
        <p:spPr>
          <a:xfrm>
            <a:off x="1063039" y="4909588"/>
            <a:ext cx="51033" cy="4571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49" name="Flecha: curvada hacia la derecha 48">
            <a:extLst>
              <a:ext uri="{FF2B5EF4-FFF2-40B4-BE49-F238E27FC236}">
                <a16:creationId xmlns:a16="http://schemas.microsoft.com/office/drawing/2014/main" id="{B6E921E5-BBD2-4E37-8518-B0D77BA68B5F}"/>
              </a:ext>
            </a:extLst>
          </p:cNvPr>
          <p:cNvSpPr/>
          <p:nvPr/>
        </p:nvSpPr>
        <p:spPr>
          <a:xfrm>
            <a:off x="2427765" y="5370164"/>
            <a:ext cx="97659" cy="273181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id="{5748FB9A-5527-4BFE-9702-C9F7CE116267}"/>
              </a:ext>
            </a:extLst>
          </p:cNvPr>
          <p:cNvCxnSpPr/>
          <p:nvPr/>
        </p:nvCxnSpPr>
        <p:spPr>
          <a:xfrm flipH="1" flipV="1">
            <a:off x="6371558" y="4849383"/>
            <a:ext cx="360682" cy="3931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id="{3FC0349D-4712-4916-B020-E359D8881A9F}"/>
              </a:ext>
            </a:extLst>
          </p:cNvPr>
          <p:cNvCxnSpPr/>
          <p:nvPr/>
        </p:nvCxnSpPr>
        <p:spPr>
          <a:xfrm flipV="1">
            <a:off x="6227863" y="3717736"/>
            <a:ext cx="69516" cy="7418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id="{4320AED3-1FF0-4C8B-B48E-E28D7B9F4F54}"/>
              </a:ext>
            </a:extLst>
          </p:cNvPr>
          <p:cNvCxnSpPr>
            <a:stCxn id="37" idx="1"/>
            <a:endCxn id="38" idx="6"/>
          </p:cNvCxnSpPr>
          <p:nvPr/>
        </p:nvCxnSpPr>
        <p:spPr>
          <a:xfrm flipH="1" flipV="1">
            <a:off x="7489842" y="4439612"/>
            <a:ext cx="288791" cy="1948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id="{BA7E8DCD-5670-43F3-9C2B-A55EB802DB93}"/>
              </a:ext>
            </a:extLst>
          </p:cNvPr>
          <p:cNvCxnSpPr/>
          <p:nvPr/>
        </p:nvCxnSpPr>
        <p:spPr>
          <a:xfrm flipV="1">
            <a:off x="8051489" y="3986293"/>
            <a:ext cx="329227" cy="629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 recto 60">
            <a:extLst>
              <a:ext uri="{FF2B5EF4-FFF2-40B4-BE49-F238E27FC236}">
                <a16:creationId xmlns:a16="http://schemas.microsoft.com/office/drawing/2014/main" id="{F3F9420F-CF10-47C8-9906-BAAFC6A8AEFA}"/>
              </a:ext>
            </a:extLst>
          </p:cNvPr>
          <p:cNvCxnSpPr/>
          <p:nvPr/>
        </p:nvCxnSpPr>
        <p:spPr>
          <a:xfrm flipV="1">
            <a:off x="7244539" y="3560764"/>
            <a:ext cx="389698" cy="6892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62">
            <a:extLst>
              <a:ext uri="{FF2B5EF4-FFF2-40B4-BE49-F238E27FC236}">
                <a16:creationId xmlns:a16="http://schemas.microsoft.com/office/drawing/2014/main" id="{92954559-E038-41F9-9A26-EEBBB257D6F3}"/>
              </a:ext>
            </a:extLst>
          </p:cNvPr>
          <p:cNvCxnSpPr>
            <a:endCxn id="38" idx="4"/>
          </p:cNvCxnSpPr>
          <p:nvPr/>
        </p:nvCxnSpPr>
        <p:spPr>
          <a:xfrm flipV="1">
            <a:off x="7019630" y="4576202"/>
            <a:ext cx="126094" cy="6573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id="{0E9CC2BB-B0C8-46A2-81A6-97ECE461077A}"/>
              </a:ext>
            </a:extLst>
          </p:cNvPr>
          <p:cNvCxnSpPr/>
          <p:nvPr/>
        </p:nvCxnSpPr>
        <p:spPr>
          <a:xfrm flipV="1">
            <a:off x="6394441" y="3580528"/>
            <a:ext cx="1095401" cy="9564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CuadroTexto 65">
            <a:extLst>
              <a:ext uri="{FF2B5EF4-FFF2-40B4-BE49-F238E27FC236}">
                <a16:creationId xmlns:a16="http://schemas.microsoft.com/office/drawing/2014/main" id="{9F9D68DF-086C-480E-9394-319C39504D3D}"/>
              </a:ext>
            </a:extLst>
          </p:cNvPr>
          <p:cNvSpPr txBox="1"/>
          <p:nvPr/>
        </p:nvSpPr>
        <p:spPr>
          <a:xfrm>
            <a:off x="3409031" y="4185978"/>
            <a:ext cx="261083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Elementos </a:t>
            </a:r>
            <a:r>
              <a:rPr lang="es-ES" sz="1400" dirty="0" err="1"/>
              <a:t>maximales</a:t>
            </a:r>
            <a:r>
              <a:rPr lang="es-ES" sz="1400" dirty="0"/>
              <a:t>: 12, 20, 25</a:t>
            </a:r>
          </a:p>
          <a:p>
            <a:r>
              <a:rPr lang="es-ES" sz="1400" dirty="0"/>
              <a:t>Elementos </a:t>
            </a:r>
            <a:r>
              <a:rPr lang="es-ES" sz="1400" dirty="0" err="1"/>
              <a:t>minimales</a:t>
            </a:r>
            <a:r>
              <a:rPr lang="es-ES" sz="1400" dirty="0"/>
              <a:t>: 2, 5</a:t>
            </a:r>
          </a:p>
        </p:txBody>
      </p:sp>
    </p:spTree>
    <p:extLst>
      <p:ext uri="{BB962C8B-B14F-4D97-AF65-F5344CB8AC3E}">
        <p14:creationId xmlns:p14="http://schemas.microsoft.com/office/powerpoint/2010/main" val="19955802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13889" y="6098225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176627" y="1575370"/>
            <a:ext cx="22584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Elementos </a:t>
            </a:r>
            <a:r>
              <a:rPr lang="es-ES" dirty="0" err="1">
                <a:solidFill>
                  <a:schemeClr val="accent1">
                    <a:lumMod val="75000"/>
                  </a:schemeClr>
                </a:solidFill>
              </a:rPr>
              <a:t>extremales</a:t>
            </a: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941055B3-0063-4A72-87E0-1369BAB7E42E}"/>
                  </a:ext>
                </a:extLst>
              </p:cNvPr>
              <p:cNvSpPr/>
              <p:nvPr/>
            </p:nvSpPr>
            <p:spPr>
              <a:xfrm>
                <a:off x="176626" y="2057227"/>
                <a:ext cx="8820472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Sea (A,</a:t>
                </a:r>
                <a14:m>
                  <m:oMath xmlns:m="http://schemas.openxmlformats.org/officeDocument/2006/math"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≤)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𝑢𝑛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𝑐𝑜𝑛𝑗𝑢𝑛𝑡𝑜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𝑜𝑟𝑑𝑒𝑛𝑎𝑑𝑜</m:t>
                    </m:r>
                    <m:r>
                      <a:rPr lang="es-ES" b="0" i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</m:oMath>
                </a14:m>
                <a:endParaRPr lang="es-ES" b="0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  <a:ea typeface="Cambria Math" panose="02040503050406030204" pitchFamily="18" charset="0"/>
                  <a:cs typeface="Calibri" panose="020F0502020204030204" pitchFamily="34" charset="0"/>
                </a:endParaRPr>
              </a:p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a es el </a:t>
                </a:r>
                <a:r>
                  <a:rPr lang="es-ES" sz="2400" b="1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elemento mayor o máximo 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de A si    </a:t>
                </a:r>
                <a14:m>
                  <m:oMath xmlns:m="http://schemas.openxmlformats.org/officeDocument/2006/math"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∀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𝑏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∈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𝐴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:     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𝑏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≤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𝑎</m:t>
                    </m:r>
                  </m:oMath>
                </a14:m>
                <a:endParaRPr lang="es-ES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endParaRPr>
              </a:p>
              <a:p>
                <a:pPr lvl="1"/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         </a:t>
                </a:r>
              </a:p>
            </p:txBody>
          </p:sp>
        </mc:Choice>
        <mc:Fallback xmlns="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941055B3-0063-4A72-87E0-1369BAB7E42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26" y="2057227"/>
                <a:ext cx="8820472" cy="1015663"/>
              </a:xfrm>
              <a:prstGeom prst="rect">
                <a:avLst/>
              </a:prstGeom>
              <a:blipFill>
                <a:blip r:embed="rId3"/>
                <a:stretch>
                  <a:fillRect l="-622" t="-299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ángulo 3">
                <a:extLst>
                  <a:ext uri="{FF2B5EF4-FFF2-40B4-BE49-F238E27FC236}">
                    <a16:creationId xmlns:a16="http://schemas.microsoft.com/office/drawing/2014/main" id="{7FC484AF-B615-44D2-AED4-4FEC1261D6D0}"/>
                  </a:ext>
                </a:extLst>
              </p:cNvPr>
              <p:cNvSpPr/>
              <p:nvPr/>
            </p:nvSpPr>
            <p:spPr>
              <a:xfrm>
                <a:off x="176626" y="2921169"/>
                <a:ext cx="6987662" cy="738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Sea (A,</a:t>
                </a:r>
                <a14:m>
                  <m:oMath xmlns:m="http://schemas.openxmlformats.org/officeDocument/2006/math"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≤)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𝑢𝑛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𝑐𝑜𝑛𝑗𝑢𝑛𝑡𝑜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𝑜𝑟𝑑𝑒𝑛𝑎𝑑𝑜</m:t>
                    </m:r>
                    <m:r>
                      <a:rPr lang="es-ES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</m:oMath>
                </a14:m>
                <a:endParaRPr lang="es-ES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  <a:ea typeface="Cambria Math" panose="02040503050406030204" pitchFamily="18" charset="0"/>
                  <a:cs typeface="Calibri" panose="020F0502020204030204" pitchFamily="34" charset="0"/>
                </a:endParaRPr>
              </a:p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a es el </a:t>
                </a:r>
                <a:r>
                  <a:rPr lang="es-ES" sz="2400" b="1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elemento menor o mínimo 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de A si    </a:t>
                </a:r>
                <a14:m>
                  <m:oMath xmlns:m="http://schemas.openxmlformats.org/officeDocument/2006/math"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∀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𝑏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∈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𝐴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:    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𝑏</m:t>
                    </m:r>
                    <m:r>
                      <a:rPr lang="es-ES" i="1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≥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𝑎</m:t>
                    </m:r>
                  </m:oMath>
                </a14:m>
                <a:endParaRPr lang="es-ES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Rectángulo 3">
                <a:extLst>
                  <a:ext uri="{FF2B5EF4-FFF2-40B4-BE49-F238E27FC236}">
                    <a16:creationId xmlns:a16="http://schemas.microsoft.com/office/drawing/2014/main" id="{7FC484AF-B615-44D2-AED4-4FEC1261D6D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26" y="2921169"/>
                <a:ext cx="6987662" cy="738664"/>
              </a:xfrm>
              <a:prstGeom prst="rect">
                <a:avLst/>
              </a:prstGeom>
              <a:blipFill>
                <a:blip r:embed="rId4"/>
                <a:stretch>
                  <a:fillRect l="-785" t="-4132" b="-18182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ángulo 5">
            <a:extLst>
              <a:ext uri="{FF2B5EF4-FFF2-40B4-BE49-F238E27FC236}">
                <a16:creationId xmlns:a16="http://schemas.microsoft.com/office/drawing/2014/main" id="{176BC830-2393-49E6-97A5-E9964F1A0EB1}"/>
              </a:ext>
            </a:extLst>
          </p:cNvPr>
          <p:cNvSpPr/>
          <p:nvPr/>
        </p:nvSpPr>
        <p:spPr>
          <a:xfrm>
            <a:off x="107504" y="3712970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 19</a:t>
            </a:r>
            <a:endParaRPr lang="es-ES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Analizar la existencia de elementos máximos y mínimos</a:t>
            </a:r>
          </a:p>
        </p:txBody>
      </p:sp>
      <p:sp>
        <p:nvSpPr>
          <p:cNvPr id="8" name="Diagrama de flujo: conector 7">
            <a:extLst>
              <a:ext uri="{FF2B5EF4-FFF2-40B4-BE49-F238E27FC236}">
                <a16:creationId xmlns:a16="http://schemas.microsoft.com/office/drawing/2014/main" id="{81421E1E-1A77-4861-B018-13FE9F8EC75B}"/>
              </a:ext>
            </a:extLst>
          </p:cNvPr>
          <p:cNvSpPr/>
          <p:nvPr/>
        </p:nvSpPr>
        <p:spPr>
          <a:xfrm>
            <a:off x="1619672" y="5633224"/>
            <a:ext cx="143374" cy="5168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Diagrama de flujo: conector 9">
            <a:extLst>
              <a:ext uri="{FF2B5EF4-FFF2-40B4-BE49-F238E27FC236}">
                <a16:creationId xmlns:a16="http://schemas.microsoft.com/office/drawing/2014/main" id="{05D130A1-54E0-49A8-873A-0C2BD131C3A6}"/>
              </a:ext>
            </a:extLst>
          </p:cNvPr>
          <p:cNvSpPr/>
          <p:nvPr/>
        </p:nvSpPr>
        <p:spPr>
          <a:xfrm>
            <a:off x="1619672" y="5215870"/>
            <a:ext cx="143374" cy="5168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Diagrama de flujo: conector 10">
            <a:extLst>
              <a:ext uri="{FF2B5EF4-FFF2-40B4-BE49-F238E27FC236}">
                <a16:creationId xmlns:a16="http://schemas.microsoft.com/office/drawing/2014/main" id="{B127AD0C-D167-43FA-B044-EBCE225AA2AD}"/>
              </a:ext>
            </a:extLst>
          </p:cNvPr>
          <p:cNvSpPr/>
          <p:nvPr/>
        </p:nvSpPr>
        <p:spPr>
          <a:xfrm>
            <a:off x="1233562" y="4825889"/>
            <a:ext cx="143374" cy="5168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Diagrama de flujo: conector 12">
            <a:extLst>
              <a:ext uri="{FF2B5EF4-FFF2-40B4-BE49-F238E27FC236}">
                <a16:creationId xmlns:a16="http://schemas.microsoft.com/office/drawing/2014/main" id="{406704BF-0B29-492E-B381-00FD7E518FBB}"/>
              </a:ext>
            </a:extLst>
          </p:cNvPr>
          <p:cNvSpPr/>
          <p:nvPr/>
        </p:nvSpPr>
        <p:spPr>
          <a:xfrm>
            <a:off x="1971750" y="4791788"/>
            <a:ext cx="143374" cy="5168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A57FE9A1-F65E-45F4-9C15-40EB920FE96D}"/>
              </a:ext>
            </a:extLst>
          </p:cNvPr>
          <p:cNvSpPr txBox="1"/>
          <p:nvPr/>
        </p:nvSpPr>
        <p:spPr>
          <a:xfrm>
            <a:off x="5313109" y="4881773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c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58D71B-8D04-4E0D-8169-CBDC7C6664C4}"/>
              </a:ext>
            </a:extLst>
          </p:cNvPr>
          <p:cNvSpPr txBox="1"/>
          <p:nvPr/>
        </p:nvSpPr>
        <p:spPr>
          <a:xfrm>
            <a:off x="1763046" y="5089198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b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48E8EEC-135F-4891-8139-43FAE976E7EB}"/>
              </a:ext>
            </a:extLst>
          </p:cNvPr>
          <p:cNvSpPr txBox="1"/>
          <p:nvPr/>
        </p:nvSpPr>
        <p:spPr>
          <a:xfrm>
            <a:off x="990007" y="4754976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c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455D80D-C20F-4FB6-A777-D39881DB8596}"/>
              </a:ext>
            </a:extLst>
          </p:cNvPr>
          <p:cNvSpPr txBox="1"/>
          <p:nvPr/>
        </p:nvSpPr>
        <p:spPr>
          <a:xfrm>
            <a:off x="2103907" y="4689026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d</a:t>
            </a: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49500DE1-0F51-4638-925F-F9E82AA7E6A4}"/>
              </a:ext>
            </a:extLst>
          </p:cNvPr>
          <p:cNvCxnSpPr>
            <a:cxnSpLocks/>
          </p:cNvCxnSpPr>
          <p:nvPr/>
        </p:nvCxnSpPr>
        <p:spPr>
          <a:xfrm>
            <a:off x="1691359" y="5243087"/>
            <a:ext cx="0" cy="3901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DED4A8BC-C91D-4AB5-B767-6EB8A8417981}"/>
              </a:ext>
            </a:extLst>
          </p:cNvPr>
          <p:cNvCxnSpPr>
            <a:stCxn id="11" idx="4"/>
          </p:cNvCxnSpPr>
          <p:nvPr/>
        </p:nvCxnSpPr>
        <p:spPr>
          <a:xfrm>
            <a:off x="1305249" y="4877573"/>
            <a:ext cx="314423" cy="33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2CC7AA86-0EF4-4D3C-8BED-B0E79B784DC3}"/>
              </a:ext>
            </a:extLst>
          </p:cNvPr>
          <p:cNvCxnSpPr>
            <a:stCxn id="16" idx="1"/>
          </p:cNvCxnSpPr>
          <p:nvPr/>
        </p:nvCxnSpPr>
        <p:spPr>
          <a:xfrm flipV="1">
            <a:off x="1763046" y="4908864"/>
            <a:ext cx="227963" cy="334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>
            <a:extLst>
              <a:ext uri="{FF2B5EF4-FFF2-40B4-BE49-F238E27FC236}">
                <a16:creationId xmlns:a16="http://schemas.microsoft.com/office/drawing/2014/main" id="{2C46B1A2-720F-40BD-89CD-7CB9E57A96EB}"/>
              </a:ext>
            </a:extLst>
          </p:cNvPr>
          <p:cNvCxnSpPr/>
          <p:nvPr/>
        </p:nvCxnSpPr>
        <p:spPr>
          <a:xfrm>
            <a:off x="3726961" y="5224333"/>
            <a:ext cx="576064" cy="4416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E1B4E890-21A9-4839-87F7-0FA7FD1E7A25}"/>
              </a:ext>
            </a:extLst>
          </p:cNvPr>
          <p:cNvCxnSpPr>
            <a:cxnSpLocks/>
          </p:cNvCxnSpPr>
          <p:nvPr/>
        </p:nvCxnSpPr>
        <p:spPr>
          <a:xfrm flipH="1">
            <a:off x="3216370" y="5239861"/>
            <a:ext cx="459299" cy="48630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5675410B-7011-48C3-BF55-42DCFBE565F0}"/>
              </a:ext>
            </a:extLst>
          </p:cNvPr>
          <p:cNvCxnSpPr/>
          <p:nvPr/>
        </p:nvCxnSpPr>
        <p:spPr>
          <a:xfrm>
            <a:off x="3648365" y="4419510"/>
            <a:ext cx="59539" cy="8222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30">
            <a:extLst>
              <a:ext uri="{FF2B5EF4-FFF2-40B4-BE49-F238E27FC236}">
                <a16:creationId xmlns:a16="http://schemas.microsoft.com/office/drawing/2014/main" id="{32DA0A90-C5B7-40E9-AE24-B5868CD75783}"/>
              </a:ext>
            </a:extLst>
          </p:cNvPr>
          <p:cNvSpPr txBox="1"/>
          <p:nvPr/>
        </p:nvSpPr>
        <p:spPr>
          <a:xfrm>
            <a:off x="3028062" y="5611068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a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D6382B02-3D28-4F42-884F-73C0EAD61706}"/>
              </a:ext>
            </a:extLst>
          </p:cNvPr>
          <p:cNvSpPr txBox="1"/>
          <p:nvPr/>
        </p:nvSpPr>
        <p:spPr>
          <a:xfrm>
            <a:off x="4294097" y="5643842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b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7EF4039B-65A2-46BC-9590-36CFC5201051}"/>
              </a:ext>
            </a:extLst>
          </p:cNvPr>
          <p:cNvSpPr txBox="1"/>
          <p:nvPr/>
        </p:nvSpPr>
        <p:spPr>
          <a:xfrm>
            <a:off x="3458282" y="5012995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c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8563E60F-3ADB-40EB-975D-9908549E7993}"/>
              </a:ext>
            </a:extLst>
          </p:cNvPr>
          <p:cNvSpPr txBox="1"/>
          <p:nvPr/>
        </p:nvSpPr>
        <p:spPr>
          <a:xfrm>
            <a:off x="3408616" y="4317358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d</a:t>
            </a:r>
          </a:p>
        </p:txBody>
      </p:sp>
      <p:cxnSp>
        <p:nvCxnSpPr>
          <p:cNvPr id="36" name="Conector recto 35">
            <a:extLst>
              <a:ext uri="{FF2B5EF4-FFF2-40B4-BE49-F238E27FC236}">
                <a16:creationId xmlns:a16="http://schemas.microsoft.com/office/drawing/2014/main" id="{C14B5F03-2A22-483C-8FE0-3328FFAC51B1}"/>
              </a:ext>
            </a:extLst>
          </p:cNvPr>
          <p:cNvCxnSpPr/>
          <p:nvPr/>
        </p:nvCxnSpPr>
        <p:spPr>
          <a:xfrm>
            <a:off x="5148064" y="4493665"/>
            <a:ext cx="1152128" cy="12712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>
            <a:extLst>
              <a:ext uri="{FF2B5EF4-FFF2-40B4-BE49-F238E27FC236}">
                <a16:creationId xmlns:a16="http://schemas.microsoft.com/office/drawing/2014/main" id="{9D4C190B-D01B-4ECA-8A0D-227764E4AE98}"/>
              </a:ext>
            </a:extLst>
          </p:cNvPr>
          <p:cNvCxnSpPr/>
          <p:nvPr/>
        </p:nvCxnSpPr>
        <p:spPr>
          <a:xfrm flipH="1">
            <a:off x="4946096" y="4487168"/>
            <a:ext cx="1282088" cy="117883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F280D38-3E2D-4B68-8955-2F5B1C169507}"/>
              </a:ext>
            </a:extLst>
          </p:cNvPr>
          <p:cNvSpPr txBox="1"/>
          <p:nvPr/>
        </p:nvSpPr>
        <p:spPr>
          <a:xfrm>
            <a:off x="4752436" y="5599990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a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9D401A0-D875-4056-9C56-F1DD79DCDB67}"/>
              </a:ext>
            </a:extLst>
          </p:cNvPr>
          <p:cNvSpPr txBox="1"/>
          <p:nvPr/>
        </p:nvSpPr>
        <p:spPr>
          <a:xfrm>
            <a:off x="6091168" y="5684908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b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3F8DEDAA-1294-47F5-85D4-C5261D1DD6FF}"/>
              </a:ext>
            </a:extLst>
          </p:cNvPr>
          <p:cNvSpPr txBox="1"/>
          <p:nvPr/>
        </p:nvSpPr>
        <p:spPr>
          <a:xfrm>
            <a:off x="1498041" y="5631735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a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FFDDAEE2-BF4D-4588-A871-293135554793}"/>
              </a:ext>
            </a:extLst>
          </p:cNvPr>
          <p:cNvSpPr txBox="1"/>
          <p:nvPr/>
        </p:nvSpPr>
        <p:spPr>
          <a:xfrm>
            <a:off x="4946096" y="4395014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d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24BE4568-EA82-4B3A-B82E-2D76E9B667DC}"/>
              </a:ext>
            </a:extLst>
          </p:cNvPr>
          <p:cNvSpPr txBox="1"/>
          <p:nvPr/>
        </p:nvSpPr>
        <p:spPr>
          <a:xfrm>
            <a:off x="5921649" y="4339776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e</a:t>
            </a:r>
          </a:p>
        </p:txBody>
      </p:sp>
      <p:sp>
        <p:nvSpPr>
          <p:cNvPr id="44" name="Rombo 43">
            <a:extLst>
              <a:ext uri="{FF2B5EF4-FFF2-40B4-BE49-F238E27FC236}">
                <a16:creationId xmlns:a16="http://schemas.microsoft.com/office/drawing/2014/main" id="{20A58A8B-71F3-41D1-A5BE-50A21F2D7EE1}"/>
              </a:ext>
            </a:extLst>
          </p:cNvPr>
          <p:cNvSpPr/>
          <p:nvPr/>
        </p:nvSpPr>
        <p:spPr>
          <a:xfrm>
            <a:off x="7044111" y="4616316"/>
            <a:ext cx="1224136" cy="923330"/>
          </a:xfrm>
          <a:prstGeom prst="diamon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E101117A-5DDA-4EC4-969C-E5665C719F47}"/>
              </a:ext>
            </a:extLst>
          </p:cNvPr>
          <p:cNvSpPr txBox="1"/>
          <p:nvPr/>
        </p:nvSpPr>
        <p:spPr>
          <a:xfrm>
            <a:off x="7549201" y="5531893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a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88A34CAB-165C-470D-98FC-B132CC148A21}"/>
              </a:ext>
            </a:extLst>
          </p:cNvPr>
          <p:cNvSpPr txBox="1"/>
          <p:nvPr/>
        </p:nvSpPr>
        <p:spPr>
          <a:xfrm>
            <a:off x="6835087" y="4959777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b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3E54D7D0-CD4D-41A8-BAD5-04C1570A3E85}"/>
              </a:ext>
            </a:extLst>
          </p:cNvPr>
          <p:cNvSpPr txBox="1"/>
          <p:nvPr/>
        </p:nvSpPr>
        <p:spPr>
          <a:xfrm>
            <a:off x="8211798" y="4901015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c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9B3F6742-383A-4DAE-9F88-DD07A7F07636}"/>
              </a:ext>
            </a:extLst>
          </p:cNvPr>
          <p:cNvSpPr txBox="1"/>
          <p:nvPr/>
        </p:nvSpPr>
        <p:spPr>
          <a:xfrm>
            <a:off x="7519163" y="4333279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d</a:t>
            </a:r>
          </a:p>
        </p:txBody>
      </p: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29B8F13F-EA62-48E6-A85B-54C6A183778D}"/>
              </a:ext>
            </a:extLst>
          </p:cNvPr>
          <p:cNvCxnSpPr>
            <a:cxnSpLocks/>
          </p:cNvCxnSpPr>
          <p:nvPr/>
        </p:nvCxnSpPr>
        <p:spPr>
          <a:xfrm>
            <a:off x="7587451" y="340463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59070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176627" y="1575370"/>
            <a:ext cx="22584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Elementos </a:t>
            </a:r>
            <a:r>
              <a:rPr lang="es-ES" dirty="0" err="1">
                <a:solidFill>
                  <a:schemeClr val="accent1">
                    <a:lumMod val="75000"/>
                  </a:schemeClr>
                </a:solidFill>
              </a:rPr>
              <a:t>extremales</a:t>
            </a: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8E1E0762-58A2-4B52-9A6F-48886BA87315}"/>
              </a:ext>
            </a:extLst>
          </p:cNvPr>
          <p:cNvSpPr/>
          <p:nvPr/>
        </p:nvSpPr>
        <p:spPr>
          <a:xfrm>
            <a:off x="201707" y="2058663"/>
            <a:ext cx="8678190" cy="1015663"/>
          </a:xfrm>
          <a:prstGeom prst="rec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Teorema 1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El elemento máximo de un conjunto ordenado, si existe, es único.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Además todo elemento máximo es también </a:t>
            </a:r>
            <a:r>
              <a:rPr lang="es-ES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maximal</a:t>
            </a:r>
            <a:endParaRPr lang="es-E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ángulo 3">
                <a:extLst>
                  <a:ext uri="{FF2B5EF4-FFF2-40B4-BE49-F238E27FC236}">
                    <a16:creationId xmlns:a16="http://schemas.microsoft.com/office/drawing/2014/main" id="{E4035DB3-6FA0-4F33-A703-782F9E092850}"/>
                  </a:ext>
                </a:extLst>
              </p:cNvPr>
              <p:cNvSpPr/>
              <p:nvPr/>
            </p:nvSpPr>
            <p:spPr>
              <a:xfrm>
                <a:off x="149066" y="3133958"/>
                <a:ext cx="8671406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Sea B un subconjunto del</a:t>
                </a:r>
                <a14:m>
                  <m:oMath xmlns:m="http://schemas.openxmlformats.org/officeDocument/2006/math"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𝑐𝑜𝑛𝑗𝑢𝑛𝑡𝑜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𝑝𝑎𝑟𝑐𝑖𝑎𝑙𝑚𝑒𝑛𝑡𝑒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𝑜𝑟𝑑𝑒𝑛𝑎𝑑𝑜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(</m:t>
                    </m:r>
                    <m:r>
                      <m:rPr>
                        <m:nor/>
                      </m:rPr>
                      <a:rPr lang="es-ES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s-ES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,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≤)</m:t>
                    </m:r>
                  </m:oMath>
                </a14:m>
                <a:endParaRPr lang="es-ES" i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Calibri" panose="020F0502020204030204" pitchFamily="34" charset="0"/>
                </a:endParaRPr>
              </a:p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     Si u es un elemento de A tal que </a:t>
                </a:r>
                <a14:m>
                  <m:oMath xmlns:m="http://schemas.openxmlformats.org/officeDocument/2006/math"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𝑏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≤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𝑢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∀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𝑏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∈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𝐵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entonces</a:t>
                </a:r>
              </a:p>
              <a:p>
                <a:pPr lvl="2"/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u se denomina </a:t>
                </a:r>
                <a:r>
                  <a:rPr lang="es-ES" sz="2400" b="1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cota superior 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de B: </a:t>
                </a:r>
                <a:r>
                  <a:rPr lang="es-ES" sz="2400" b="1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mayor (B)</a:t>
                </a:r>
              </a:p>
            </p:txBody>
          </p:sp>
        </mc:Choice>
        <mc:Fallback xmlns="">
          <p:sp>
            <p:nvSpPr>
              <p:cNvPr id="4" name="Rectángulo 3">
                <a:extLst>
                  <a:ext uri="{FF2B5EF4-FFF2-40B4-BE49-F238E27FC236}">
                    <a16:creationId xmlns:a16="http://schemas.microsoft.com/office/drawing/2014/main" id="{E4035DB3-6FA0-4F33-A703-782F9E0928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066" y="3133958"/>
                <a:ext cx="8671406" cy="1015663"/>
              </a:xfrm>
              <a:prstGeom prst="rect">
                <a:avLst/>
              </a:prstGeom>
              <a:blipFill>
                <a:blip r:embed="rId3"/>
                <a:stretch>
                  <a:fillRect l="-422" t="-2994" b="-1257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ángulo 5">
                <a:extLst>
                  <a:ext uri="{FF2B5EF4-FFF2-40B4-BE49-F238E27FC236}">
                    <a16:creationId xmlns:a16="http://schemas.microsoft.com/office/drawing/2014/main" id="{8134B10A-2545-46C6-907C-5E32D5B6F5DA}"/>
                  </a:ext>
                </a:extLst>
              </p:cNvPr>
              <p:cNvSpPr/>
              <p:nvPr/>
            </p:nvSpPr>
            <p:spPr>
              <a:xfrm>
                <a:off x="201707" y="4373975"/>
                <a:ext cx="7528919" cy="1015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Sea B un subconjunto del</a:t>
                </a:r>
                <a14:m>
                  <m:oMath xmlns:m="http://schemas.openxmlformats.org/officeDocument/2006/math"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𝑐𝑜𝑛𝑗𝑢𝑛𝑡𝑜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𝑝𝑎𝑟𝑐𝑖𝑎𝑙𝑚𝑒𝑛𝑡𝑒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𝑜𝑟𝑑𝑒𝑛𝑎𝑑𝑜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(</m:t>
                    </m:r>
                    <m:r>
                      <m:rPr>
                        <m:nor/>
                      </m:rPr>
                      <a:rPr lang="es-ES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s-ES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,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≤)</m:t>
                    </m:r>
                  </m:oMath>
                </a14:m>
                <a:endParaRPr lang="es-ES" i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Calibri" panose="020F0502020204030204" pitchFamily="34" charset="0"/>
                </a:endParaRPr>
              </a:p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     Si u es un elemento de A tal que </a:t>
                </a:r>
                <a14:m>
                  <m:oMath xmlns:m="http://schemas.openxmlformats.org/officeDocument/2006/math"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𝑙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≤</m:t>
                    </m:r>
                    <m:r>
                      <a:rPr lang="es-ES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𝑏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 ∀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𝑏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∈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𝐵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 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entonces</a:t>
                </a:r>
              </a:p>
              <a:p>
                <a:pPr lvl="2"/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l se denomina </a:t>
                </a:r>
                <a:r>
                  <a:rPr lang="es-ES" sz="2400" b="1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cota inferior 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de B: </a:t>
                </a:r>
                <a:r>
                  <a:rPr lang="es-ES" sz="2400" b="1" dirty="0" err="1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minor</a:t>
                </a:r>
                <a:r>
                  <a:rPr lang="es-ES" sz="2400" b="1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(B)</a:t>
                </a:r>
              </a:p>
            </p:txBody>
          </p:sp>
        </mc:Choice>
        <mc:Fallback xmlns="">
          <p:sp>
            <p:nvSpPr>
              <p:cNvPr id="6" name="Rectángulo 5">
                <a:extLst>
                  <a:ext uri="{FF2B5EF4-FFF2-40B4-BE49-F238E27FC236}">
                    <a16:creationId xmlns:a16="http://schemas.microsoft.com/office/drawing/2014/main" id="{8134B10A-2545-46C6-907C-5E32D5B6F5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707" y="4373975"/>
                <a:ext cx="7528919" cy="1015663"/>
              </a:xfrm>
              <a:prstGeom prst="rect">
                <a:avLst/>
              </a:prstGeom>
              <a:blipFill>
                <a:blip r:embed="rId4"/>
                <a:stretch>
                  <a:fillRect l="-486" t="-3614" b="-1325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876633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z="1600"/>
              <a:t>1</a:t>
            </a:r>
            <a:endParaRPr lang="es-ES" sz="1600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176627" y="1575370"/>
            <a:ext cx="22584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Elementos </a:t>
            </a:r>
            <a:r>
              <a:rPr lang="es-ES" dirty="0" err="1">
                <a:solidFill>
                  <a:schemeClr val="accent1">
                    <a:lumMod val="75000"/>
                  </a:schemeClr>
                </a:solidFill>
              </a:rPr>
              <a:t>extremales</a:t>
            </a: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2D2FFB0A-122B-4964-B133-BAD96811188C}"/>
              </a:ext>
            </a:extLst>
          </p:cNvPr>
          <p:cNvSpPr/>
          <p:nvPr/>
        </p:nvSpPr>
        <p:spPr>
          <a:xfrm>
            <a:off x="176626" y="2132856"/>
            <a:ext cx="871585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 20</a:t>
            </a:r>
            <a:endParaRPr lang="es-ES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Obtener </a:t>
            </a:r>
            <a:r>
              <a:rPr lang="es-E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maximal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s-E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minimal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máximo, mínimo, mayor(B) y </a:t>
            </a:r>
            <a:r>
              <a:rPr lang="es-E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minor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(B) , si existen.</a:t>
            </a:r>
          </a:p>
        </p:txBody>
      </p:sp>
      <p:sp>
        <p:nvSpPr>
          <p:cNvPr id="4" name="Diagrama de flujo: preparación 3">
            <a:extLst>
              <a:ext uri="{FF2B5EF4-FFF2-40B4-BE49-F238E27FC236}">
                <a16:creationId xmlns:a16="http://schemas.microsoft.com/office/drawing/2014/main" id="{908E34E9-93A0-41F5-8B7D-E6962F00347D}"/>
              </a:ext>
            </a:extLst>
          </p:cNvPr>
          <p:cNvSpPr/>
          <p:nvPr/>
        </p:nvSpPr>
        <p:spPr>
          <a:xfrm rot="5400000">
            <a:off x="1953707" y="2960077"/>
            <a:ext cx="1080120" cy="1512168"/>
          </a:xfrm>
          <a:prstGeom prst="flowChartPreparat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8E109A7-C813-45FE-AC08-8BA242E098BA}"/>
              </a:ext>
            </a:extLst>
          </p:cNvPr>
          <p:cNvSpPr txBox="1"/>
          <p:nvPr/>
        </p:nvSpPr>
        <p:spPr>
          <a:xfrm>
            <a:off x="2284223" y="283615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/>
              <a:t>1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311C6FD4-CF59-45C1-A490-A46941066C0A}"/>
              </a:ext>
            </a:extLst>
          </p:cNvPr>
          <p:cNvSpPr/>
          <p:nvPr/>
        </p:nvSpPr>
        <p:spPr>
          <a:xfrm>
            <a:off x="1469438" y="305240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2</a:t>
            </a: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9D929B70-AD4C-4E5F-A46F-1AF02CFCFAB3}"/>
              </a:ext>
            </a:extLst>
          </p:cNvPr>
          <p:cNvSpPr/>
          <p:nvPr/>
        </p:nvSpPr>
        <p:spPr>
          <a:xfrm>
            <a:off x="3137662" y="3018747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3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BEC20E76-686F-4F69-BD67-6B3681321280}"/>
              </a:ext>
            </a:extLst>
          </p:cNvPr>
          <p:cNvSpPr/>
          <p:nvPr/>
        </p:nvSpPr>
        <p:spPr>
          <a:xfrm>
            <a:off x="1477263" y="376168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4</a:t>
            </a: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6A6AEE08-7977-4DF5-B7FB-B3E3C029A736}"/>
              </a:ext>
            </a:extLst>
          </p:cNvPr>
          <p:cNvSpPr/>
          <p:nvPr/>
        </p:nvSpPr>
        <p:spPr>
          <a:xfrm>
            <a:off x="3208585" y="3784993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5</a:t>
            </a:r>
          </a:p>
        </p:txBody>
      </p:sp>
      <p:sp>
        <p:nvSpPr>
          <p:cNvPr id="13" name="Rectángulo 12">
            <a:extLst>
              <a:ext uri="{FF2B5EF4-FFF2-40B4-BE49-F238E27FC236}">
                <a16:creationId xmlns:a16="http://schemas.microsoft.com/office/drawing/2014/main" id="{823EFE06-37AB-4633-9F85-AEE7E4219AB1}"/>
              </a:ext>
            </a:extLst>
          </p:cNvPr>
          <p:cNvSpPr/>
          <p:nvPr/>
        </p:nvSpPr>
        <p:spPr>
          <a:xfrm>
            <a:off x="2342924" y="4184210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6</a:t>
            </a:r>
          </a:p>
        </p:txBody>
      </p: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89B87E15-E130-4B03-AC7D-BD1ADA82FCEC}"/>
              </a:ext>
            </a:extLst>
          </p:cNvPr>
          <p:cNvCxnSpPr>
            <a:cxnSpLocks/>
          </p:cNvCxnSpPr>
          <p:nvPr/>
        </p:nvCxnSpPr>
        <p:spPr>
          <a:xfrm flipH="1">
            <a:off x="1737683" y="4247020"/>
            <a:ext cx="756084" cy="6420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>
            <a:extLst>
              <a:ext uri="{FF2B5EF4-FFF2-40B4-BE49-F238E27FC236}">
                <a16:creationId xmlns:a16="http://schemas.microsoft.com/office/drawing/2014/main" id="{944819BD-AA2C-45EE-B78C-7DA880021BFB}"/>
              </a:ext>
            </a:extLst>
          </p:cNvPr>
          <p:cNvSpPr/>
          <p:nvPr/>
        </p:nvSpPr>
        <p:spPr>
          <a:xfrm>
            <a:off x="1494059" y="4618774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7</a:t>
            </a:r>
          </a:p>
        </p:txBody>
      </p: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B172934F-E30A-43C2-BF53-FC77EFBC5894}"/>
              </a:ext>
            </a:extLst>
          </p:cNvPr>
          <p:cNvCxnSpPr>
            <a:cxnSpLocks/>
          </p:cNvCxnSpPr>
          <p:nvPr/>
        </p:nvCxnSpPr>
        <p:spPr>
          <a:xfrm>
            <a:off x="2487958" y="4247020"/>
            <a:ext cx="794738" cy="7676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ángulo 18">
            <a:extLst>
              <a:ext uri="{FF2B5EF4-FFF2-40B4-BE49-F238E27FC236}">
                <a16:creationId xmlns:a16="http://schemas.microsoft.com/office/drawing/2014/main" id="{407B76EE-4BDC-4DE0-B26C-87CBF4A3B2E4}"/>
              </a:ext>
            </a:extLst>
          </p:cNvPr>
          <p:cNvSpPr/>
          <p:nvPr/>
        </p:nvSpPr>
        <p:spPr>
          <a:xfrm>
            <a:off x="3185980" y="4677311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8</a:t>
            </a:r>
          </a:p>
        </p:txBody>
      </p:sp>
      <p:sp>
        <p:nvSpPr>
          <p:cNvPr id="20" name="Diagrama de flujo: preparación 19">
            <a:extLst>
              <a:ext uri="{FF2B5EF4-FFF2-40B4-BE49-F238E27FC236}">
                <a16:creationId xmlns:a16="http://schemas.microsoft.com/office/drawing/2014/main" id="{194A3BA4-7D5A-4FF3-B6F3-13A9529814E0}"/>
              </a:ext>
            </a:extLst>
          </p:cNvPr>
          <p:cNvSpPr/>
          <p:nvPr/>
        </p:nvSpPr>
        <p:spPr>
          <a:xfrm rot="16200000">
            <a:off x="5311927" y="3533767"/>
            <a:ext cx="2051851" cy="1220823"/>
          </a:xfrm>
          <a:prstGeom prst="flowChartPreparation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B81CB7D2-D86D-4FCC-8A23-CB583003DE49}"/>
              </a:ext>
            </a:extLst>
          </p:cNvPr>
          <p:cNvSpPr/>
          <p:nvPr/>
        </p:nvSpPr>
        <p:spPr>
          <a:xfrm>
            <a:off x="6084168" y="2834081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h</a:t>
            </a:r>
          </a:p>
        </p:txBody>
      </p:sp>
      <p:sp>
        <p:nvSpPr>
          <p:cNvPr id="22" name="Rectángulo 21">
            <a:extLst>
              <a:ext uri="{FF2B5EF4-FFF2-40B4-BE49-F238E27FC236}">
                <a16:creationId xmlns:a16="http://schemas.microsoft.com/office/drawing/2014/main" id="{F148F9C5-9049-43CA-A4CA-64E7FC3935D0}"/>
              </a:ext>
            </a:extLst>
          </p:cNvPr>
          <p:cNvSpPr/>
          <p:nvPr/>
        </p:nvSpPr>
        <p:spPr>
          <a:xfrm>
            <a:off x="5505675" y="3313095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g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7BB24266-5524-49F5-B450-0EFE759E36DC}"/>
              </a:ext>
            </a:extLst>
          </p:cNvPr>
          <p:cNvSpPr/>
          <p:nvPr/>
        </p:nvSpPr>
        <p:spPr>
          <a:xfrm>
            <a:off x="6948264" y="3281134"/>
            <a:ext cx="255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f</a:t>
            </a:r>
          </a:p>
        </p:txBody>
      </p:sp>
      <p:sp>
        <p:nvSpPr>
          <p:cNvPr id="24" name="Rectángulo 23">
            <a:extLst>
              <a:ext uri="{FF2B5EF4-FFF2-40B4-BE49-F238E27FC236}">
                <a16:creationId xmlns:a16="http://schemas.microsoft.com/office/drawing/2014/main" id="{3BF6473C-C52E-40B9-B6B3-4B993B839E60}"/>
              </a:ext>
            </a:extLst>
          </p:cNvPr>
          <p:cNvSpPr/>
          <p:nvPr/>
        </p:nvSpPr>
        <p:spPr>
          <a:xfrm>
            <a:off x="5505675" y="4584616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b</a:t>
            </a:r>
          </a:p>
        </p:txBody>
      </p:sp>
      <p:sp>
        <p:nvSpPr>
          <p:cNvPr id="25" name="Rectángulo 24">
            <a:extLst>
              <a:ext uri="{FF2B5EF4-FFF2-40B4-BE49-F238E27FC236}">
                <a16:creationId xmlns:a16="http://schemas.microsoft.com/office/drawing/2014/main" id="{C0570CEB-81A4-406E-B3F0-9C78BA38D17F}"/>
              </a:ext>
            </a:extLst>
          </p:cNvPr>
          <p:cNvSpPr/>
          <p:nvPr/>
        </p:nvSpPr>
        <p:spPr>
          <a:xfrm>
            <a:off x="6935596" y="4590289"/>
            <a:ext cx="2824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c</a:t>
            </a:r>
          </a:p>
        </p:txBody>
      </p:sp>
      <p:sp>
        <p:nvSpPr>
          <p:cNvPr id="26" name="Rectángulo 25">
            <a:extLst>
              <a:ext uri="{FF2B5EF4-FFF2-40B4-BE49-F238E27FC236}">
                <a16:creationId xmlns:a16="http://schemas.microsoft.com/office/drawing/2014/main" id="{F55C630A-7952-443E-BD22-944249D32CEE}"/>
              </a:ext>
            </a:extLst>
          </p:cNvPr>
          <p:cNvSpPr/>
          <p:nvPr/>
        </p:nvSpPr>
        <p:spPr>
          <a:xfrm>
            <a:off x="6239819" y="5148087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a</a:t>
            </a:r>
          </a:p>
        </p:txBody>
      </p:sp>
      <p:cxnSp>
        <p:nvCxnSpPr>
          <p:cNvPr id="28" name="Conector recto 27">
            <a:extLst>
              <a:ext uri="{FF2B5EF4-FFF2-40B4-BE49-F238E27FC236}">
                <a16:creationId xmlns:a16="http://schemas.microsoft.com/office/drawing/2014/main" id="{2C446B86-4FB6-4525-A89E-533D863F06F8}"/>
              </a:ext>
            </a:extLst>
          </p:cNvPr>
          <p:cNvCxnSpPr>
            <a:stCxn id="20" idx="0"/>
          </p:cNvCxnSpPr>
          <p:nvPr/>
        </p:nvCxnSpPr>
        <p:spPr>
          <a:xfrm flipV="1">
            <a:off x="5727441" y="3542478"/>
            <a:ext cx="1197579" cy="601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>
            <a:extLst>
              <a:ext uri="{FF2B5EF4-FFF2-40B4-BE49-F238E27FC236}">
                <a16:creationId xmlns:a16="http://schemas.microsoft.com/office/drawing/2014/main" id="{E5DD1510-D214-4A03-AF07-553F7BCB2F34}"/>
              </a:ext>
            </a:extLst>
          </p:cNvPr>
          <p:cNvCxnSpPr>
            <a:endCxn id="20" idx="2"/>
          </p:cNvCxnSpPr>
          <p:nvPr/>
        </p:nvCxnSpPr>
        <p:spPr>
          <a:xfrm flipV="1">
            <a:off x="5750046" y="4144178"/>
            <a:ext cx="1198218" cy="6168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ángulo 30">
            <a:extLst>
              <a:ext uri="{FF2B5EF4-FFF2-40B4-BE49-F238E27FC236}">
                <a16:creationId xmlns:a16="http://schemas.microsoft.com/office/drawing/2014/main" id="{CC63D1D5-F79C-480C-9D0C-0B709C2062E1}"/>
              </a:ext>
            </a:extLst>
          </p:cNvPr>
          <p:cNvSpPr/>
          <p:nvPr/>
        </p:nvSpPr>
        <p:spPr>
          <a:xfrm>
            <a:off x="5517552" y="3920624"/>
            <a:ext cx="3064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d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E178E70C-E4B3-4326-A38C-9B2EFD6E9BE2}"/>
              </a:ext>
            </a:extLst>
          </p:cNvPr>
          <p:cNvSpPr/>
          <p:nvPr/>
        </p:nvSpPr>
        <p:spPr>
          <a:xfrm>
            <a:off x="6916360" y="3920107"/>
            <a:ext cx="3016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e</a:t>
            </a:r>
          </a:p>
        </p:txBody>
      </p: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id="{0F6DD487-675E-4398-BA76-3121D6D168E7}"/>
              </a:ext>
            </a:extLst>
          </p:cNvPr>
          <p:cNvCxnSpPr>
            <a:cxnSpLocks/>
          </p:cNvCxnSpPr>
          <p:nvPr/>
        </p:nvCxnSpPr>
        <p:spPr>
          <a:xfrm flipH="1" flipV="1">
            <a:off x="6917990" y="3105787"/>
            <a:ext cx="12668" cy="44705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ángulo 34">
            <a:extLst>
              <a:ext uri="{FF2B5EF4-FFF2-40B4-BE49-F238E27FC236}">
                <a16:creationId xmlns:a16="http://schemas.microsoft.com/office/drawing/2014/main" id="{6E281605-BEC0-4EC7-A4C3-987F7F6BC720}"/>
              </a:ext>
            </a:extLst>
          </p:cNvPr>
          <p:cNvSpPr/>
          <p:nvPr/>
        </p:nvSpPr>
        <p:spPr>
          <a:xfrm>
            <a:off x="6855579" y="2884122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i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B2896288-A852-4603-9457-11C1FD33261E}"/>
              </a:ext>
            </a:extLst>
          </p:cNvPr>
          <p:cNvCxnSpPr>
            <a:endCxn id="11" idx="1"/>
          </p:cNvCxnSpPr>
          <p:nvPr/>
        </p:nvCxnSpPr>
        <p:spPr>
          <a:xfrm>
            <a:off x="1737683" y="3388079"/>
            <a:ext cx="1470902" cy="5815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C51D5DEA-0F82-45FC-B3C7-A955F0C2552C}"/>
              </a:ext>
            </a:extLst>
          </p:cNvPr>
          <p:cNvCxnSpPr>
            <a:stCxn id="9" idx="2"/>
          </p:cNvCxnSpPr>
          <p:nvPr/>
        </p:nvCxnSpPr>
        <p:spPr>
          <a:xfrm flipH="1">
            <a:off x="1737683" y="3388079"/>
            <a:ext cx="1550822" cy="6169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CuadroTexto 32">
            <a:extLst>
              <a:ext uri="{FF2B5EF4-FFF2-40B4-BE49-F238E27FC236}">
                <a16:creationId xmlns:a16="http://schemas.microsoft.com/office/drawing/2014/main" id="{643E8676-CDD1-4B62-9864-229B4BCD3E9C}"/>
              </a:ext>
            </a:extLst>
          </p:cNvPr>
          <p:cNvSpPr txBox="1"/>
          <p:nvPr/>
        </p:nvSpPr>
        <p:spPr>
          <a:xfrm>
            <a:off x="1895006" y="5173362"/>
            <a:ext cx="1080120" cy="378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B={4,5,6}</a:t>
            </a: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4ACBADAB-AE7B-4C4F-B29D-77B5712FD956}"/>
              </a:ext>
            </a:extLst>
          </p:cNvPr>
          <p:cNvSpPr/>
          <p:nvPr/>
        </p:nvSpPr>
        <p:spPr>
          <a:xfrm>
            <a:off x="7093145" y="4769282"/>
            <a:ext cx="170623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B={</a:t>
            </a:r>
            <a:r>
              <a:rPr lang="es-ES" dirty="0" err="1"/>
              <a:t>a,b,c</a:t>
            </a:r>
            <a:r>
              <a:rPr lang="es-ES" dirty="0"/>
              <a:t>}</a:t>
            </a:r>
          </a:p>
          <a:p>
            <a:r>
              <a:rPr lang="es-ES" dirty="0"/>
              <a:t>¿Y si B={</a:t>
            </a:r>
            <a:r>
              <a:rPr lang="es-ES" dirty="0" err="1"/>
              <a:t>a,c,d,f</a:t>
            </a:r>
            <a:r>
              <a:rPr lang="es-ES" dirty="0"/>
              <a:t>}?</a:t>
            </a:r>
          </a:p>
          <a:p>
            <a:r>
              <a:rPr lang="es-ES" dirty="0"/>
              <a:t>¿y si B{</a:t>
            </a:r>
            <a:r>
              <a:rPr lang="es-ES" dirty="0" err="1"/>
              <a:t>h,i</a:t>
            </a:r>
            <a:r>
              <a:rPr lang="es-ES" dirty="0"/>
              <a:t>}?</a:t>
            </a:r>
          </a:p>
        </p:txBody>
      </p:sp>
    </p:spTree>
    <p:extLst>
      <p:ext uri="{BB962C8B-B14F-4D97-AF65-F5344CB8AC3E}">
        <p14:creationId xmlns:p14="http://schemas.microsoft.com/office/powerpoint/2010/main" val="37669638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38519" y="6237312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176627" y="1575370"/>
            <a:ext cx="22584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Elementos </a:t>
            </a:r>
            <a:r>
              <a:rPr lang="es-ES" dirty="0" err="1">
                <a:solidFill>
                  <a:schemeClr val="accent1">
                    <a:lumMod val="75000"/>
                  </a:schemeClr>
                </a:solidFill>
              </a:rPr>
              <a:t>extremales</a:t>
            </a:r>
            <a:endParaRPr lang="es-ES" dirty="0">
              <a:solidFill>
                <a:schemeClr val="accent1">
                  <a:lumMod val="75000"/>
                </a:schemeClr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AF0FF7DE-1AF7-4EEB-8EB9-F9D170B2BCA8}"/>
                  </a:ext>
                </a:extLst>
              </p:cNvPr>
              <p:cNvSpPr/>
              <p:nvPr/>
            </p:nvSpPr>
            <p:spPr>
              <a:xfrm>
                <a:off x="-38519" y="2120592"/>
                <a:ext cx="9164033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Sea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(</m:t>
                    </m:r>
                    <m:r>
                      <m:rPr>
                        <m:nor/>
                      </m:rPr>
                      <a:rPr lang="es-ES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s-ES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,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≤)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un conjunto ordenado y B una parte de A </a:t>
                </a:r>
              </a:p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     Se llama </a:t>
                </a:r>
                <a:r>
                  <a:rPr lang="es-ES" b="1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supremo de B, </a:t>
                </a:r>
                <a:r>
                  <a:rPr lang="es-ES" b="1" dirty="0" err="1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sup</a:t>
                </a:r>
                <a:r>
                  <a:rPr lang="es-ES" b="1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(B) o cota superior mínima</a:t>
                </a:r>
                <a:r>
                  <a:rPr lang="es-ES" b="1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  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al elemento menor del mayor(B)</a:t>
                </a:r>
              </a:p>
              <a:p>
                <a:pPr algn="ctr"/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sup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(B) = min [mayor(B)]</a:t>
                </a:r>
              </a:p>
              <a:p>
                <a:pPr algn="ctr"/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Es, si existe, el vértice más bajo, relacionado con y situado por encima de todos los vértices de B</a:t>
                </a:r>
              </a:p>
            </p:txBody>
          </p:sp>
        </mc:Choice>
        <mc:Fallback xmlns="">
          <p:sp>
            <p:nvSpPr>
              <p:cNvPr id="3" name="Rectángulo 2">
                <a:extLst>
                  <a:ext uri="{FF2B5EF4-FFF2-40B4-BE49-F238E27FC236}">
                    <a16:creationId xmlns:a16="http://schemas.microsoft.com/office/drawing/2014/main" id="{AF0FF7DE-1AF7-4EEB-8EB9-F9D170B2BC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8519" y="2120592"/>
                <a:ext cx="9164033" cy="1200329"/>
              </a:xfrm>
              <a:prstGeom prst="rect">
                <a:avLst/>
              </a:prstGeom>
              <a:blipFill>
                <a:blip r:embed="rId3"/>
                <a:stretch>
                  <a:fillRect l="-466" t="-3046" r="-67" b="-7107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ángulo 3">
                <a:extLst>
                  <a:ext uri="{FF2B5EF4-FFF2-40B4-BE49-F238E27FC236}">
                    <a16:creationId xmlns:a16="http://schemas.microsoft.com/office/drawing/2014/main" id="{DFD34B12-7740-48E5-AD00-27430E83D090}"/>
                  </a:ext>
                </a:extLst>
              </p:cNvPr>
              <p:cNvSpPr/>
              <p:nvPr/>
            </p:nvSpPr>
            <p:spPr>
              <a:xfrm>
                <a:off x="-45345" y="3460621"/>
                <a:ext cx="9234689" cy="14773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Wingdings" panose="05000000000000000000" pitchFamily="2" charset="2"/>
                  <a:buChar char="q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Sea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(</m:t>
                    </m:r>
                    <m:r>
                      <m:rPr>
                        <m:nor/>
                      </m:rPr>
                      <a:rPr lang="es-ES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s-ES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,</m:t>
                    </m:r>
                    <m:r>
                      <a:rPr lang="es-ES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Calibri" panose="020F0502020204030204" pitchFamily="34" charset="0"/>
                      </a:rPr>
                      <m:t>≤)</m:t>
                    </m:r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un conjunto ordenado y B una parte de A </a:t>
                </a:r>
              </a:p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     Se llama </a:t>
                </a:r>
                <a:r>
                  <a:rPr lang="es-ES" b="1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ínfimo de B, </a:t>
                </a:r>
                <a:r>
                  <a:rPr lang="es-ES" b="1" dirty="0" err="1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inf</a:t>
                </a:r>
                <a:r>
                  <a:rPr lang="es-ES" b="1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(B) o cota inferior máxima</a:t>
                </a:r>
                <a:r>
                  <a:rPr lang="es-ES" b="1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  <a:cs typeface="Calibri" panose="020F0502020204030204" pitchFamily="34" charset="0"/>
                  </a:rPr>
                  <a:t>  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al elemento mayor del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minor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(B)</a:t>
                </a:r>
              </a:p>
              <a:p>
                <a:pPr algn="ctr"/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inf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(B) =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máx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 [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minor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(B)]</a:t>
                </a:r>
              </a:p>
              <a:p>
                <a:pPr algn="ctr"/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rPr>
                  <a:t>Es, si existe, el vértice más alto, relacionado con y situado por debajo de todos los vértices de B</a:t>
                </a:r>
              </a:p>
              <a:p>
                <a:pPr algn="ctr"/>
                <a:endParaRPr lang="es-ES" dirty="0">
                  <a:solidFill>
                    <a:schemeClr val="accent1">
                      <a:lumMod val="50000"/>
                    </a:schemeClr>
                  </a:solidFill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4" name="Rectángulo 3">
                <a:extLst>
                  <a:ext uri="{FF2B5EF4-FFF2-40B4-BE49-F238E27FC236}">
                    <a16:creationId xmlns:a16="http://schemas.microsoft.com/office/drawing/2014/main" id="{DFD34B12-7740-48E5-AD00-27430E83D0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45345" y="3460621"/>
                <a:ext cx="9234689" cy="1477328"/>
              </a:xfrm>
              <a:prstGeom prst="rect">
                <a:avLst/>
              </a:prstGeom>
              <a:blipFill>
                <a:blip r:embed="rId4"/>
                <a:stretch>
                  <a:fillRect l="-462" t="-2479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ángulo 5">
            <a:extLst>
              <a:ext uri="{FF2B5EF4-FFF2-40B4-BE49-F238E27FC236}">
                <a16:creationId xmlns:a16="http://schemas.microsoft.com/office/drawing/2014/main" id="{DF4118C8-EC2F-42FE-85A8-4F129380FCBA}"/>
              </a:ext>
            </a:extLst>
          </p:cNvPr>
          <p:cNvSpPr/>
          <p:nvPr/>
        </p:nvSpPr>
        <p:spPr>
          <a:xfrm>
            <a:off x="251518" y="4763990"/>
            <a:ext cx="81369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 21</a:t>
            </a:r>
            <a:endParaRPr lang="es-ES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Obtener supremo e ínfimo del subconjunto {3,9,12} de (N,|)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F7EA25D-5E05-4F03-98D2-AF53BB845620}"/>
              </a:ext>
            </a:extLst>
          </p:cNvPr>
          <p:cNvSpPr/>
          <p:nvPr/>
        </p:nvSpPr>
        <p:spPr>
          <a:xfrm>
            <a:off x="251518" y="5416410"/>
            <a:ext cx="7960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 22</a:t>
            </a:r>
            <a:endParaRPr lang="es-ES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Obtener supremo e ínfimo del subconjunto {1,2,4,5,10} de (N,|)</a:t>
            </a:r>
          </a:p>
        </p:txBody>
      </p:sp>
    </p:spTree>
    <p:extLst>
      <p:ext uri="{BB962C8B-B14F-4D97-AF65-F5344CB8AC3E}">
        <p14:creationId xmlns:p14="http://schemas.microsoft.com/office/powerpoint/2010/main" val="287598025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7618" y="6411138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146902" y="1687895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Aft>
                <a:spcPts val="0"/>
              </a:spcAft>
              <a:buNone/>
              <a:tabLst>
                <a:tab pos="2700020" algn="ctr"/>
                <a:tab pos="3991610" algn="l"/>
              </a:tabLst>
            </a:pPr>
            <a:endParaRPr lang="es-E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176627" y="1575370"/>
            <a:ext cx="10338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Retículos</a:t>
            </a:r>
          </a:p>
        </p:txBody>
      </p:sp>
      <p:sp>
        <p:nvSpPr>
          <p:cNvPr id="8" name="Diagrama de flujo: conector 7">
            <a:extLst>
              <a:ext uri="{FF2B5EF4-FFF2-40B4-BE49-F238E27FC236}">
                <a16:creationId xmlns:a16="http://schemas.microsoft.com/office/drawing/2014/main" id="{81421E1E-1A77-4861-B018-13FE9F8EC75B}"/>
              </a:ext>
            </a:extLst>
          </p:cNvPr>
          <p:cNvSpPr/>
          <p:nvPr/>
        </p:nvSpPr>
        <p:spPr>
          <a:xfrm>
            <a:off x="1619672" y="5633224"/>
            <a:ext cx="143374" cy="5168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Diagrama de flujo: conector 9">
            <a:extLst>
              <a:ext uri="{FF2B5EF4-FFF2-40B4-BE49-F238E27FC236}">
                <a16:creationId xmlns:a16="http://schemas.microsoft.com/office/drawing/2014/main" id="{05D130A1-54E0-49A8-873A-0C2BD131C3A6}"/>
              </a:ext>
            </a:extLst>
          </p:cNvPr>
          <p:cNvSpPr/>
          <p:nvPr/>
        </p:nvSpPr>
        <p:spPr>
          <a:xfrm>
            <a:off x="1619672" y="5215870"/>
            <a:ext cx="143374" cy="5168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Diagrama de flujo: conector 10">
            <a:extLst>
              <a:ext uri="{FF2B5EF4-FFF2-40B4-BE49-F238E27FC236}">
                <a16:creationId xmlns:a16="http://schemas.microsoft.com/office/drawing/2014/main" id="{B127AD0C-D167-43FA-B044-EBCE225AA2AD}"/>
              </a:ext>
            </a:extLst>
          </p:cNvPr>
          <p:cNvSpPr/>
          <p:nvPr/>
        </p:nvSpPr>
        <p:spPr>
          <a:xfrm>
            <a:off x="1233562" y="4825889"/>
            <a:ext cx="143374" cy="5168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Diagrama de flujo: conector 12">
            <a:extLst>
              <a:ext uri="{FF2B5EF4-FFF2-40B4-BE49-F238E27FC236}">
                <a16:creationId xmlns:a16="http://schemas.microsoft.com/office/drawing/2014/main" id="{406704BF-0B29-492E-B381-00FD7E518FBB}"/>
              </a:ext>
            </a:extLst>
          </p:cNvPr>
          <p:cNvSpPr/>
          <p:nvPr/>
        </p:nvSpPr>
        <p:spPr>
          <a:xfrm>
            <a:off x="1971750" y="4791788"/>
            <a:ext cx="143374" cy="51684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A57FE9A1-F65E-45F4-9C15-40EB920FE96D}"/>
              </a:ext>
            </a:extLst>
          </p:cNvPr>
          <p:cNvSpPr txBox="1"/>
          <p:nvPr/>
        </p:nvSpPr>
        <p:spPr>
          <a:xfrm>
            <a:off x="5759150" y="5484866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c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7B58D71B-8D04-4E0D-8169-CBDC7C6664C4}"/>
              </a:ext>
            </a:extLst>
          </p:cNvPr>
          <p:cNvSpPr txBox="1"/>
          <p:nvPr/>
        </p:nvSpPr>
        <p:spPr>
          <a:xfrm>
            <a:off x="1810325" y="5035459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b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48E8EEC-135F-4891-8139-43FAE976E7EB}"/>
              </a:ext>
            </a:extLst>
          </p:cNvPr>
          <p:cNvSpPr txBox="1"/>
          <p:nvPr/>
        </p:nvSpPr>
        <p:spPr>
          <a:xfrm>
            <a:off x="990007" y="4754976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c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1455D80D-C20F-4FB6-A777-D39881DB8596}"/>
              </a:ext>
            </a:extLst>
          </p:cNvPr>
          <p:cNvSpPr txBox="1"/>
          <p:nvPr/>
        </p:nvSpPr>
        <p:spPr>
          <a:xfrm>
            <a:off x="2103907" y="4689026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d</a:t>
            </a:r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49500DE1-0F51-4638-925F-F9E82AA7E6A4}"/>
              </a:ext>
            </a:extLst>
          </p:cNvPr>
          <p:cNvCxnSpPr>
            <a:cxnSpLocks/>
          </p:cNvCxnSpPr>
          <p:nvPr/>
        </p:nvCxnSpPr>
        <p:spPr>
          <a:xfrm>
            <a:off x="1691359" y="5243087"/>
            <a:ext cx="0" cy="39013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id="{DED4A8BC-C91D-4AB5-B767-6EB8A8417981}"/>
              </a:ext>
            </a:extLst>
          </p:cNvPr>
          <p:cNvCxnSpPr>
            <a:stCxn id="11" idx="4"/>
          </p:cNvCxnSpPr>
          <p:nvPr/>
        </p:nvCxnSpPr>
        <p:spPr>
          <a:xfrm>
            <a:off x="1305249" y="4877573"/>
            <a:ext cx="314423" cy="3382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id="{2CC7AA86-0EF4-4D3C-8BED-B0E79B784DC3}"/>
              </a:ext>
            </a:extLst>
          </p:cNvPr>
          <p:cNvCxnSpPr>
            <a:stCxn id="16" idx="1"/>
          </p:cNvCxnSpPr>
          <p:nvPr/>
        </p:nvCxnSpPr>
        <p:spPr>
          <a:xfrm flipV="1">
            <a:off x="1810325" y="4855125"/>
            <a:ext cx="227963" cy="3342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30">
            <a:extLst>
              <a:ext uri="{FF2B5EF4-FFF2-40B4-BE49-F238E27FC236}">
                <a16:creationId xmlns:a16="http://schemas.microsoft.com/office/drawing/2014/main" id="{32DA0A90-C5B7-40E9-AE24-B5868CD75783}"/>
              </a:ext>
            </a:extLst>
          </p:cNvPr>
          <p:cNvSpPr txBox="1"/>
          <p:nvPr/>
        </p:nvSpPr>
        <p:spPr>
          <a:xfrm>
            <a:off x="3552070" y="6083407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a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D6382B02-3D28-4F42-884F-73C0EAD61706}"/>
              </a:ext>
            </a:extLst>
          </p:cNvPr>
          <p:cNvSpPr txBox="1"/>
          <p:nvPr/>
        </p:nvSpPr>
        <p:spPr>
          <a:xfrm>
            <a:off x="3508503" y="5564485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b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7EF4039B-65A2-46BC-9590-36CFC5201051}"/>
              </a:ext>
            </a:extLst>
          </p:cNvPr>
          <p:cNvSpPr txBox="1"/>
          <p:nvPr/>
        </p:nvSpPr>
        <p:spPr>
          <a:xfrm>
            <a:off x="3458282" y="5012995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c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8563E60F-3ADB-40EB-975D-9908549E7993}"/>
              </a:ext>
            </a:extLst>
          </p:cNvPr>
          <p:cNvSpPr txBox="1"/>
          <p:nvPr/>
        </p:nvSpPr>
        <p:spPr>
          <a:xfrm>
            <a:off x="3416397" y="4011597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d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3F280D38-3E2D-4B68-8955-2F5B1C169507}"/>
              </a:ext>
            </a:extLst>
          </p:cNvPr>
          <p:cNvSpPr txBox="1"/>
          <p:nvPr/>
        </p:nvSpPr>
        <p:spPr>
          <a:xfrm>
            <a:off x="5313261" y="5862995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a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09D401A0-D875-4056-9C56-F1DD79DCDB67}"/>
              </a:ext>
            </a:extLst>
          </p:cNvPr>
          <p:cNvSpPr txBox="1"/>
          <p:nvPr/>
        </p:nvSpPr>
        <p:spPr>
          <a:xfrm>
            <a:off x="4765240" y="5539072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b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3F8DEDAA-1294-47F5-85D4-C5261D1DD6FF}"/>
              </a:ext>
            </a:extLst>
          </p:cNvPr>
          <p:cNvSpPr txBox="1"/>
          <p:nvPr/>
        </p:nvSpPr>
        <p:spPr>
          <a:xfrm>
            <a:off x="1402091" y="5501674"/>
            <a:ext cx="2717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a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FFDDAEE2-BF4D-4588-A871-293135554793}"/>
              </a:ext>
            </a:extLst>
          </p:cNvPr>
          <p:cNvSpPr txBox="1"/>
          <p:nvPr/>
        </p:nvSpPr>
        <p:spPr>
          <a:xfrm>
            <a:off x="4715019" y="4748771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d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24BE4568-EA82-4B3A-B82E-2D76E9B667DC}"/>
              </a:ext>
            </a:extLst>
          </p:cNvPr>
          <p:cNvSpPr txBox="1"/>
          <p:nvPr/>
        </p:nvSpPr>
        <p:spPr>
          <a:xfrm>
            <a:off x="5748560" y="4774880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e</a:t>
            </a:r>
          </a:p>
        </p:txBody>
      </p:sp>
      <p:sp>
        <p:nvSpPr>
          <p:cNvPr id="44" name="Rombo 43">
            <a:extLst>
              <a:ext uri="{FF2B5EF4-FFF2-40B4-BE49-F238E27FC236}">
                <a16:creationId xmlns:a16="http://schemas.microsoft.com/office/drawing/2014/main" id="{20A58A8B-71F3-41D1-A5BE-50A21F2D7EE1}"/>
              </a:ext>
            </a:extLst>
          </p:cNvPr>
          <p:cNvSpPr/>
          <p:nvPr/>
        </p:nvSpPr>
        <p:spPr>
          <a:xfrm>
            <a:off x="7044111" y="4616316"/>
            <a:ext cx="1224136" cy="923330"/>
          </a:xfrm>
          <a:prstGeom prst="diamon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E101117A-5DDA-4EC4-969C-E5665C719F47}"/>
              </a:ext>
            </a:extLst>
          </p:cNvPr>
          <p:cNvSpPr txBox="1"/>
          <p:nvPr/>
        </p:nvSpPr>
        <p:spPr>
          <a:xfrm>
            <a:off x="7549201" y="5531893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a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88A34CAB-165C-470D-98FC-B132CC148A21}"/>
              </a:ext>
            </a:extLst>
          </p:cNvPr>
          <p:cNvSpPr txBox="1"/>
          <p:nvPr/>
        </p:nvSpPr>
        <p:spPr>
          <a:xfrm>
            <a:off x="6835087" y="4959777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b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3E54D7D0-CD4D-41A8-BAD5-04C1570A3E85}"/>
              </a:ext>
            </a:extLst>
          </p:cNvPr>
          <p:cNvSpPr txBox="1"/>
          <p:nvPr/>
        </p:nvSpPr>
        <p:spPr>
          <a:xfrm>
            <a:off x="7519163" y="4313568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c</a:t>
            </a:r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9B3F6742-383A-4DAE-9F88-DD07A7F07636}"/>
              </a:ext>
            </a:extLst>
          </p:cNvPr>
          <p:cNvSpPr txBox="1"/>
          <p:nvPr/>
        </p:nvSpPr>
        <p:spPr>
          <a:xfrm>
            <a:off x="8226994" y="4902659"/>
            <a:ext cx="2740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/>
              <a:t>d</a:t>
            </a:r>
          </a:p>
        </p:txBody>
      </p: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id="{29B8F13F-EA62-48E6-A85B-54C6A183778D}"/>
              </a:ext>
            </a:extLst>
          </p:cNvPr>
          <p:cNvCxnSpPr>
            <a:cxnSpLocks/>
          </p:cNvCxnSpPr>
          <p:nvPr/>
        </p:nvCxnSpPr>
        <p:spPr>
          <a:xfrm>
            <a:off x="7587451" y="3404635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ángulo 8">
                <a:extLst>
                  <a:ext uri="{FF2B5EF4-FFF2-40B4-BE49-F238E27FC236}">
                    <a16:creationId xmlns:a16="http://schemas.microsoft.com/office/drawing/2014/main" id="{51CA0DB0-889B-478D-8249-4EA7D3B7FC50}"/>
                  </a:ext>
                </a:extLst>
              </p:cNvPr>
              <p:cNvSpPr/>
              <p:nvPr/>
            </p:nvSpPr>
            <p:spPr>
              <a:xfrm>
                <a:off x="176627" y="2093675"/>
                <a:ext cx="8643845" cy="248657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indent="-457200">
                  <a:buFont typeface="Wingdings" panose="05000000000000000000" pitchFamily="2" charset="2"/>
                  <a:buChar char="q"/>
                </a:pPr>
                <a:r>
                  <a:rPr lang="es-ES" sz="2800" b="1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Retículos</a:t>
                </a:r>
              </a:p>
              <a:p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Sea (A,R) es un conjunto parcialmente ordenado. Si para cualquier par {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a,b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Times New Roman" panose="02020603050405020304" pitchFamily="18" charset="0"/>
                  </a:rPr>
                  <a:t>} de elementos de A existen el supremo y el ínfimo de dicho par, entonces (A,R) es un retículo</a:t>
                </a:r>
              </a:p>
              <a:p>
                <a:endParaRPr lang="es-ES" dirty="0">
                  <a:solidFill>
                    <a:schemeClr val="accent1">
                      <a:lumMod val="50000"/>
                    </a:schemeClr>
                  </a:solidFill>
                  <a:latin typeface="Times New Roman" panose="02020603050405020304" pitchFamily="18" charset="0"/>
                </a:endParaRPr>
              </a:p>
              <a:p>
                <a:pPr marL="285750" indent="-285750">
                  <a:spcAft>
                    <a:spcPts val="0"/>
                  </a:spcAft>
                  <a:buFont typeface="Wingdings" panose="05000000000000000000" pitchFamily="2" charset="2"/>
                  <a:buChar char="v"/>
                  <a:tabLst>
                    <a:tab pos="2700020" algn="ctr"/>
                    <a:tab pos="3991610" algn="l"/>
                  </a:tabLst>
                </a:pPr>
                <a:r>
                  <a:rPr lang="es-ES" b="1" dirty="0">
                    <a:solidFill>
                      <a:schemeClr val="accent2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Ejemplo 23</a:t>
                </a:r>
                <a:endParaRPr lang="es-ES" sz="1600" b="1" dirty="0">
                  <a:solidFill>
                    <a:schemeClr val="accent2">
                      <a:lumMod val="50000"/>
                    </a:schemeClr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>
                  <a:spcAft>
                    <a:spcPts val="0"/>
                  </a:spcAft>
                  <a:tabLst>
                    <a:tab pos="2700020" algn="ctr"/>
                    <a:tab pos="3991610" algn="l"/>
                  </a:tabLst>
                </a:pP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Dado un n entero positivo, el conjunto de todos sus divisores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s-ES" i="1">
                            <a:latin typeface="Cambria Math" panose="02040503050406030204" pitchFamily="18" charset="0"/>
                          </a:rPr>
                          <m:t>,</m:t>
                        </m:r>
                      </m:sub>
                    </m:sSub>
                  </m:oMath>
                </a14:m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|) es un retículo.</a:t>
                </a:r>
              </a:p>
              <a:p>
                <a:pPr>
                  <a:tabLst>
                    <a:tab pos="2700020" algn="ctr"/>
                    <a:tab pos="3991610" algn="l"/>
                  </a:tabLst>
                </a:pPr>
                <a:r>
                  <a:rPr lang="es-ES" dirty="0"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Comprobar para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18,</m:t>
                        </m:r>
                      </m:sub>
                    </m:sSub>
                  </m:oMath>
                </a14:m>
                <a:r>
                  <a:rPr lang="es-ES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latin typeface="Cambria Math" panose="02040503050406030204" pitchFamily="18" charset="0"/>
                          </a:rPr>
                          <m:t>𝐷</m:t>
                        </m:r>
                      </m:e>
                      <m:sub>
                        <m:r>
                          <a:rPr lang="es-ES" i="1">
                            <a:latin typeface="Cambria Math" panose="02040503050406030204" pitchFamily="18" charset="0"/>
                          </a:rPr>
                          <m:t>30,</m:t>
                        </m:r>
                      </m:sub>
                    </m:sSub>
                  </m:oMath>
                </a14:m>
                <a:endParaRPr lang="es-ES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  <a:p>
                <a:pPr marL="285750" indent="-285750">
                  <a:buFont typeface="Wingdings" panose="05000000000000000000" pitchFamily="2" charset="2"/>
                  <a:buChar char="v"/>
                </a:pPr>
                <a:r>
                  <a:rPr lang="es-ES" b="1" dirty="0">
                    <a:solidFill>
                      <a:schemeClr val="accent2">
                        <a:lumMod val="50000"/>
                      </a:schemeClr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 Ejemplo 24</a:t>
                </a:r>
              </a:p>
            </p:txBody>
          </p:sp>
        </mc:Choice>
        <mc:Fallback xmlns="">
          <p:sp>
            <p:nvSpPr>
              <p:cNvPr id="9" name="Rectángulo 8">
                <a:extLst>
                  <a:ext uri="{FF2B5EF4-FFF2-40B4-BE49-F238E27FC236}">
                    <a16:creationId xmlns:a16="http://schemas.microsoft.com/office/drawing/2014/main" id="{51CA0DB0-889B-478D-8249-4EA7D3B7FC5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627" y="2093675"/>
                <a:ext cx="8643845" cy="2486578"/>
              </a:xfrm>
              <a:prstGeom prst="rect">
                <a:avLst/>
              </a:prstGeom>
              <a:blipFill>
                <a:blip r:embed="rId3"/>
                <a:stretch>
                  <a:fillRect l="-1269" t="-2451" b="-2941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ombo 14">
            <a:extLst>
              <a:ext uri="{FF2B5EF4-FFF2-40B4-BE49-F238E27FC236}">
                <a16:creationId xmlns:a16="http://schemas.microsoft.com/office/drawing/2014/main" id="{5F508256-C6D1-46E7-9767-1737C18D8528}"/>
              </a:ext>
            </a:extLst>
          </p:cNvPr>
          <p:cNvSpPr/>
          <p:nvPr/>
        </p:nvSpPr>
        <p:spPr>
          <a:xfrm>
            <a:off x="1342085" y="5723869"/>
            <a:ext cx="701352" cy="533036"/>
          </a:xfrm>
          <a:prstGeom prst="diamond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Rectángulo 18">
            <a:extLst>
              <a:ext uri="{FF2B5EF4-FFF2-40B4-BE49-F238E27FC236}">
                <a16:creationId xmlns:a16="http://schemas.microsoft.com/office/drawing/2014/main" id="{D53A4641-90CF-4DD3-8250-64D28A1D1DE1}"/>
              </a:ext>
            </a:extLst>
          </p:cNvPr>
          <p:cNvSpPr/>
          <p:nvPr/>
        </p:nvSpPr>
        <p:spPr>
          <a:xfrm>
            <a:off x="1085925" y="5781343"/>
            <a:ext cx="2744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400" dirty="0"/>
              <a:t>e</a:t>
            </a:r>
          </a:p>
        </p:txBody>
      </p:sp>
      <p:sp>
        <p:nvSpPr>
          <p:cNvPr id="21" name="Rectángulo 20">
            <a:extLst>
              <a:ext uri="{FF2B5EF4-FFF2-40B4-BE49-F238E27FC236}">
                <a16:creationId xmlns:a16="http://schemas.microsoft.com/office/drawing/2014/main" id="{2A88C01D-4FEF-481B-9619-8DC9B339E424}"/>
              </a:ext>
            </a:extLst>
          </p:cNvPr>
          <p:cNvSpPr/>
          <p:nvPr/>
        </p:nvSpPr>
        <p:spPr>
          <a:xfrm>
            <a:off x="1980968" y="5771794"/>
            <a:ext cx="2391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400" dirty="0"/>
              <a:t>f</a:t>
            </a:r>
          </a:p>
        </p:txBody>
      </p:sp>
      <p:sp>
        <p:nvSpPr>
          <p:cNvPr id="23" name="Rectángulo 22">
            <a:extLst>
              <a:ext uri="{FF2B5EF4-FFF2-40B4-BE49-F238E27FC236}">
                <a16:creationId xmlns:a16="http://schemas.microsoft.com/office/drawing/2014/main" id="{35DC7104-393A-4508-8B9D-ECE1120CCA36}"/>
              </a:ext>
            </a:extLst>
          </p:cNvPr>
          <p:cNvSpPr/>
          <p:nvPr/>
        </p:nvSpPr>
        <p:spPr>
          <a:xfrm>
            <a:off x="1556546" y="6170379"/>
            <a:ext cx="26962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400" dirty="0"/>
              <a:t>g</a:t>
            </a:r>
          </a:p>
        </p:txBody>
      </p: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E29BB922-9ACC-4B1A-B04E-78E3DA77116D}"/>
              </a:ext>
            </a:extLst>
          </p:cNvPr>
          <p:cNvCxnSpPr>
            <a:endCxn id="33" idx="0"/>
          </p:cNvCxnSpPr>
          <p:nvPr/>
        </p:nvCxnSpPr>
        <p:spPr>
          <a:xfrm>
            <a:off x="3552070" y="4291071"/>
            <a:ext cx="43228" cy="7219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4DB5CD59-C4CD-4DF7-A077-7C8F056C79DD}"/>
              </a:ext>
            </a:extLst>
          </p:cNvPr>
          <p:cNvCxnSpPr>
            <a:cxnSpLocks/>
          </p:cNvCxnSpPr>
          <p:nvPr/>
        </p:nvCxnSpPr>
        <p:spPr>
          <a:xfrm>
            <a:off x="3587030" y="5267510"/>
            <a:ext cx="40298" cy="4211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id="{073A4C61-597F-40E2-A5BF-8C54D27D8BBE}"/>
              </a:ext>
            </a:extLst>
          </p:cNvPr>
          <p:cNvCxnSpPr>
            <a:cxnSpLocks/>
          </p:cNvCxnSpPr>
          <p:nvPr/>
        </p:nvCxnSpPr>
        <p:spPr>
          <a:xfrm>
            <a:off x="3607179" y="5800634"/>
            <a:ext cx="61758" cy="3697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Diagrama de flujo: preparación 53">
            <a:extLst>
              <a:ext uri="{FF2B5EF4-FFF2-40B4-BE49-F238E27FC236}">
                <a16:creationId xmlns:a16="http://schemas.microsoft.com/office/drawing/2014/main" id="{FD63D870-C40B-4098-ADA3-48DBA71A1E58}"/>
              </a:ext>
            </a:extLst>
          </p:cNvPr>
          <p:cNvSpPr/>
          <p:nvPr/>
        </p:nvSpPr>
        <p:spPr>
          <a:xfrm rot="5400000">
            <a:off x="4810323" y="4877344"/>
            <a:ext cx="1123393" cy="830708"/>
          </a:xfrm>
          <a:prstGeom prst="flowChartPreparati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5" name="Rectángulo 54">
            <a:extLst>
              <a:ext uri="{FF2B5EF4-FFF2-40B4-BE49-F238E27FC236}">
                <a16:creationId xmlns:a16="http://schemas.microsoft.com/office/drawing/2014/main" id="{0DDB0453-8CBC-4B35-8064-0042ADB28910}"/>
              </a:ext>
            </a:extLst>
          </p:cNvPr>
          <p:cNvSpPr/>
          <p:nvPr/>
        </p:nvSpPr>
        <p:spPr>
          <a:xfrm>
            <a:off x="5200120" y="4437467"/>
            <a:ext cx="23916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400" dirty="0"/>
              <a:t>f</a:t>
            </a:r>
          </a:p>
        </p:txBody>
      </p:sp>
      <p:cxnSp>
        <p:nvCxnSpPr>
          <p:cNvPr id="25" name="Conector recto 24">
            <a:extLst>
              <a:ext uri="{FF2B5EF4-FFF2-40B4-BE49-F238E27FC236}">
                <a16:creationId xmlns:a16="http://schemas.microsoft.com/office/drawing/2014/main" id="{50B6392C-21F8-4409-BF47-8EED22B61C39}"/>
              </a:ext>
            </a:extLst>
          </p:cNvPr>
          <p:cNvCxnSpPr/>
          <p:nvPr/>
        </p:nvCxnSpPr>
        <p:spPr>
          <a:xfrm flipH="1">
            <a:off x="4989050" y="4959777"/>
            <a:ext cx="798324" cy="6734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id="{019C83DC-3CC9-4702-B93C-34ED836CC511}"/>
              </a:ext>
            </a:extLst>
          </p:cNvPr>
          <p:cNvCxnSpPr/>
          <p:nvPr/>
        </p:nvCxnSpPr>
        <p:spPr>
          <a:xfrm>
            <a:off x="4989050" y="4959777"/>
            <a:ext cx="759510" cy="6047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068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0033" y="6221117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539552" y="2188943"/>
            <a:ext cx="7848872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 </a:t>
            </a:r>
            <a:r>
              <a:rPr lang="es-ES" sz="2800" b="1" dirty="0">
                <a:solidFill>
                  <a:schemeClr val="accent1">
                    <a:lumMod val="50000"/>
                  </a:schemeClr>
                </a:solidFill>
              </a:rPr>
              <a:t>Relación binaria de A en B 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es una correspondencia entre dos conjuntos A y B;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  es un subconjunto R </a:t>
            </a:r>
            <a:r>
              <a:rPr lang="es-ES" altLang="es-ES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de pares ordenados (</a:t>
            </a:r>
            <a:r>
              <a:rPr lang="es-ES" altLang="es-ES" dirty="0" err="1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a,b</a:t>
            </a:r>
            <a:r>
              <a:rPr lang="es-ES" altLang="es-ES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) є </a:t>
            </a:r>
            <a:r>
              <a:rPr lang="es-ES" altLang="es-ES" dirty="0" err="1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AxB</a:t>
            </a:r>
            <a:r>
              <a:rPr lang="es-ES" altLang="es-ES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 tales que a es un elemento del conjunto A y b es un elemento de B</a:t>
            </a:r>
            <a:endParaRPr lang="es-ES" dirty="0"/>
          </a:p>
          <a:p>
            <a:pPr>
              <a:buFont typeface="Wingdings" panose="05000000000000000000" pitchFamily="2" charset="2"/>
              <a:buChar char="q"/>
            </a:pPr>
            <a:endParaRPr lang="es-ES" altLang="es-ES" dirty="0">
              <a:solidFill>
                <a:schemeClr val="accent1">
                  <a:lumMod val="50000"/>
                </a:schemeClr>
              </a:solidFill>
              <a:ea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endParaRPr lang="es-ES" altLang="es-ES" dirty="0">
              <a:solidFill>
                <a:schemeClr val="accent1">
                  <a:lumMod val="50000"/>
                </a:schemeClr>
              </a:solidFill>
              <a:ea typeface="Times New Roman" panose="02020603050405020304" pitchFamily="18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302646F-F73C-4B17-BE0D-85185138DC7C}"/>
              </a:ext>
            </a:extLst>
          </p:cNvPr>
          <p:cNvSpPr txBox="1"/>
          <p:nvPr/>
        </p:nvSpPr>
        <p:spPr>
          <a:xfrm>
            <a:off x="107502" y="1618926"/>
            <a:ext cx="446449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accent1">
                    <a:lumMod val="75000"/>
                  </a:schemeClr>
                </a:solidFill>
              </a:rPr>
              <a:t> Relaciones binarias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F9F29D2A-FAD7-452D-9C80-AA9E20A7A1C1}"/>
              </a:ext>
            </a:extLst>
          </p:cNvPr>
          <p:cNvSpPr/>
          <p:nvPr/>
        </p:nvSpPr>
        <p:spPr>
          <a:xfrm>
            <a:off x="251518" y="2095086"/>
            <a:ext cx="8568954" cy="371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lnSpc>
                <a:spcPct val="105000"/>
              </a:lnSpc>
              <a:spcAft>
                <a:spcPts val="800"/>
              </a:spcAft>
            </a:pPr>
            <a:endParaRPr lang="es-E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18CF77A9-D3CD-48AE-930D-2D75362A22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3726" y="3669285"/>
            <a:ext cx="4320482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3990975" algn="l"/>
              </a:tabLst>
            </a:pP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R = {(</a:t>
            </a:r>
            <a:r>
              <a:rPr kumimoji="0" lang="es-ES" altLang="es-ES" sz="2800" b="0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a,b</a:t>
            </a: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)/ (</a:t>
            </a:r>
            <a:r>
              <a:rPr kumimoji="0" lang="es-ES" altLang="es-ES" sz="2800" b="0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a,b</a:t>
            </a: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) є </a:t>
            </a:r>
            <a:r>
              <a:rPr kumimoji="0" lang="es-ES" altLang="es-ES" sz="2800" b="0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AxB</a:t>
            </a: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 y </a:t>
            </a:r>
            <a:r>
              <a:rPr kumimoji="0" lang="es-ES" altLang="es-ES" sz="2800" b="0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aRb</a:t>
            </a:r>
            <a:r>
              <a:rPr kumimoji="0" lang="es-ES" altLang="es-ES" sz="28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}</a:t>
            </a:r>
            <a:endParaRPr kumimoji="0" lang="es-ES" altLang="es-ES" sz="28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n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3990975" algn="l"/>
              </a:tabLst>
            </a:pP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AutoShape 10">
            <a:extLst>
              <a:ext uri="{FF2B5EF4-FFF2-40B4-BE49-F238E27FC236}">
                <a16:creationId xmlns:a16="http://schemas.microsoft.com/office/drawing/2014/main" id="{1904F368-9BCA-4B8B-8AAC-994D58D7FB8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503238" y="477838"/>
            <a:ext cx="800100" cy="114300"/>
          </a:xfrm>
          <a:prstGeom prst="leftRightArrow">
            <a:avLst>
              <a:gd name="adj1" fmla="val 50000"/>
              <a:gd name="adj2" fmla="val 140000"/>
            </a:avLst>
          </a:prstGeom>
          <a:solidFill>
            <a:srgbClr val="FF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F935C9E3-B164-4810-B01E-B124CC980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560" y="4321748"/>
            <a:ext cx="7936788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  <a:tab pos="2700338" algn="ctr"/>
                <a:tab pos="39909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457200" algn="l"/>
                <a:tab pos="2700338" algn="ctr"/>
                <a:tab pos="3990975" algn="l"/>
              </a:tabLst>
            </a:pP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 es el antecedente de la relación y b es el sucesor de a</a:t>
            </a:r>
            <a:endParaRPr kumimoji="0" lang="es-ES" altLang="es-ES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457200" algn="l"/>
                <a:tab pos="2700338" algn="ctr"/>
                <a:tab pos="3990975" algn="l"/>
              </a:tabLst>
            </a:pPr>
            <a:r>
              <a:rPr kumimoji="0" lang="es-ES" altLang="es-ES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Dominio de una relación</a:t>
            </a: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: es el conjunto de todos los antecedentes</a:t>
            </a:r>
            <a:endParaRPr kumimoji="0" lang="es-ES" altLang="es-ES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ü"/>
              <a:tabLst>
                <a:tab pos="457200" algn="l"/>
                <a:tab pos="2700338" algn="ctr"/>
                <a:tab pos="3990975" algn="l"/>
              </a:tabLst>
            </a:pPr>
            <a:r>
              <a:rPr kumimoji="0" lang="es-ES" altLang="es-ES" b="1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Rango o Imagen de una relación </a:t>
            </a:r>
            <a:r>
              <a:rPr kumimoji="0" lang="es-ES" altLang="es-ES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es el conjunto de todos los sucesores</a:t>
            </a:r>
            <a:endParaRPr kumimoji="0" lang="es-ES" altLang="es-ES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6D44487A-7D1F-4AFD-B61E-D971BE9DE492}"/>
              </a:ext>
            </a:extLst>
          </p:cNvPr>
          <p:cNvSpPr txBox="1"/>
          <p:nvPr/>
        </p:nvSpPr>
        <p:spPr>
          <a:xfrm>
            <a:off x="610597" y="5302944"/>
            <a:ext cx="8209875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s-ES" dirty="0"/>
              <a:t> </a:t>
            </a:r>
            <a:r>
              <a:rPr lang="es-ES" sz="2800" b="1" dirty="0">
                <a:solidFill>
                  <a:schemeClr val="accent1">
                    <a:lumMod val="50000"/>
                  </a:schemeClr>
                </a:solidFill>
              </a:rPr>
              <a:t>Relación definida sobre un conjunto A </a:t>
            </a:r>
            <a:r>
              <a:rPr lang="es-ES" dirty="0">
                <a:solidFill>
                  <a:schemeClr val="accent1">
                    <a:lumMod val="50000"/>
                  </a:schemeClr>
                </a:solidFill>
              </a:rPr>
              <a:t>es una relación   binaria cuando A=B      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R = {(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a,b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)/ (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a,b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) є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AxA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 y </a:t>
            </a:r>
            <a:r>
              <a:rPr kumimoji="0" lang="es-ES" altLang="es-ES" sz="1800" b="0" i="0" u="none" strike="noStrike" cap="none" normalizeH="0" baseline="0" dirty="0" err="1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aRb</a:t>
            </a: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+mn-lt"/>
                <a:ea typeface="Times New Roman" panose="02020603050405020304" pitchFamily="18" charset="0"/>
              </a:rPr>
              <a:t>}</a:t>
            </a: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+mn-lt"/>
            </a:endParaRPr>
          </a:p>
          <a:p>
            <a:pPr>
              <a:buFont typeface="Wingdings" panose="05000000000000000000" pitchFamily="2" charset="2"/>
              <a:buChar char="q"/>
            </a:pP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77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323528" y="2188943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5000"/>
              </a:lnSpc>
              <a:spcAft>
                <a:spcPts val="800"/>
              </a:spcAft>
              <a:buNone/>
            </a:pPr>
            <a:endParaRPr lang="es-ES" sz="1600" dirty="0">
              <a:latin typeface="Bahnschrift" panose="020B0502040204020203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82CD41DF-7316-43CD-B789-C999DBE20127}"/>
              </a:ext>
            </a:extLst>
          </p:cNvPr>
          <p:cNvSpPr/>
          <p:nvPr/>
        </p:nvSpPr>
        <p:spPr>
          <a:xfrm>
            <a:off x="93234" y="1541351"/>
            <a:ext cx="2030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Relaciones binarias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161FC3AB-9601-4C7C-90EE-5FDE5BC425E8}"/>
              </a:ext>
            </a:extLst>
          </p:cNvPr>
          <p:cNvSpPr/>
          <p:nvPr/>
        </p:nvSpPr>
        <p:spPr>
          <a:xfrm>
            <a:off x="208381" y="2420888"/>
            <a:ext cx="8727238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ES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Las relaciones entre elementos de conjuntos se dan en variados contextos: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s-ES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-entre un número entero y sus divisores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s-ES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-entre una empresa y su número de teléfono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s-ES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-entre un número real y otro que es mayor que él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s-ES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-entre un programa informático y una de las variables que emplea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s-ES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-entre un lenguaje de programación y una sentencia válida en el mismo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s-ES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-entre una recta y otra o entre una recta y un plano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s-ES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-entre miembros de una familia: ser padre, ser hijo, ser hermano… 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s-ES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-entre dos de ciudades que están conectadas por un vuelo de una compañía aérea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s-ES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-relación de entre las distintas fases de un proyecto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s-ES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-forma de almacenar información en bases de datos informáticas</a:t>
            </a:r>
          </a:p>
          <a:p>
            <a:pPr algn="just">
              <a:spcAft>
                <a:spcPts val="0"/>
              </a:spcAft>
            </a:pPr>
            <a:r>
              <a:rPr lang="es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Las relaciones se aplican  en redes de comunicación, en planificación de proyectos, en bases de datos…</a:t>
            </a:r>
            <a:endParaRPr lang="es-E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0733A634-97B9-4A04-B3CB-FD2065BC58F4}"/>
              </a:ext>
            </a:extLst>
          </p:cNvPr>
          <p:cNvSpPr txBox="1"/>
          <p:nvPr/>
        </p:nvSpPr>
        <p:spPr>
          <a:xfrm>
            <a:off x="226883" y="2083745"/>
            <a:ext cx="46805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Ejemplos</a:t>
            </a:r>
          </a:p>
        </p:txBody>
      </p:sp>
    </p:spTree>
    <p:extLst>
      <p:ext uri="{BB962C8B-B14F-4D97-AF65-F5344CB8AC3E}">
        <p14:creationId xmlns:p14="http://schemas.microsoft.com/office/powerpoint/2010/main" val="2114850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611560" y="2235262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5000"/>
              </a:lnSpc>
              <a:spcAft>
                <a:spcPts val="800"/>
              </a:spcAft>
              <a:buNone/>
            </a:pPr>
            <a:endParaRPr lang="es-ES" sz="1600" dirty="0">
              <a:latin typeface="Bahnschrift" panose="020B0502040204020203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EA04EF8-D4BC-4472-89B2-FF6224CB4753}"/>
              </a:ext>
            </a:extLst>
          </p:cNvPr>
          <p:cNvSpPr/>
          <p:nvPr/>
        </p:nvSpPr>
        <p:spPr>
          <a:xfrm>
            <a:off x="111589" y="1541351"/>
            <a:ext cx="2030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Relaciones binarias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6890C05-C0C4-4380-AFCA-2B233BB39D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9632" y="218894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ES"/>
          </a:p>
        </p:txBody>
      </p:sp>
      <p:sp>
        <p:nvSpPr>
          <p:cNvPr id="4" name="AutoShape 1">
            <a:extLst>
              <a:ext uri="{FF2B5EF4-FFF2-40B4-BE49-F238E27FC236}">
                <a16:creationId xmlns:a16="http://schemas.microsoft.com/office/drawing/2014/main" id="{1D554D47-32DC-4115-8480-F653409D3CDF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762870" y="2666781"/>
            <a:ext cx="800100" cy="114300"/>
          </a:xfrm>
          <a:prstGeom prst="leftRightArrow">
            <a:avLst>
              <a:gd name="adj1" fmla="val 50000"/>
              <a:gd name="adj2" fmla="val 140000"/>
            </a:avLst>
          </a:prstGeom>
          <a:solidFill>
            <a:srgbClr val="FFFFFF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57AF3491-A334-4D43-A2BF-8F5BE3BA1F8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560" y="2123766"/>
                <a:ext cx="5184576" cy="1200329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700338" algn="ctr"/>
                    <a:tab pos="3990975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700338" algn="ctr"/>
                    <a:tab pos="3990975" algn="l"/>
                  </a:tabLst>
                </a:pPr>
                <a:r>
                  <a:rPr kumimoji="0" lang="pt-BR" altLang="es-ES" sz="2400" b="0" i="0" u="none" strike="noStrike" cap="none" normalizeH="0" baseline="0" dirty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Times New Roman" panose="02020603050405020304" pitchFamily="18" charset="0"/>
                  </a:rPr>
                  <a:t> 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700338" algn="ctr"/>
                    <a:tab pos="3990975" algn="l"/>
                  </a:tabLst>
                </a:pPr>
                <a:r>
                  <a:rPr kumimoji="0" lang="pt-BR" altLang="es-ES" sz="2400" b="0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ea typeface="Times New Roman" panose="02020603050405020304" pitchFamily="18" charset="0"/>
                  </a:rPr>
                  <a:t> a R b                (</a:t>
                </a:r>
                <a:r>
                  <a:rPr kumimoji="0" lang="pt-BR" altLang="es-ES" sz="2400" b="0" i="0" u="none" strike="noStrike" cap="none" normalizeH="0" baseline="0" dirty="0" err="1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ea typeface="Times New Roman" panose="02020603050405020304" pitchFamily="18" charset="0"/>
                  </a:rPr>
                  <a:t>a,b</a:t>
                </a:r>
                <a:r>
                  <a:rPr kumimoji="0" lang="pt-BR" altLang="es-ES" sz="2400" b="0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ea typeface="Times New Roman" panose="020206030504050203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kumimoji="0" lang="pt-BR" altLang="es-ES" sz="24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kumimoji="0" lang="pt-BR" altLang="es-ES" sz="2400" b="0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ea typeface="Times New Roman" panose="02020603050405020304" pitchFamily="18" charset="0"/>
                  </a:rPr>
                  <a:t>  R   </a:t>
                </a: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700338" algn="ctr"/>
                    <a:tab pos="3990975" algn="l"/>
                  </a:tabLst>
                </a:pPr>
                <a:r>
                  <a:rPr kumimoji="0" lang="pt-BR" altLang="es-ES" sz="2400" b="0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ea typeface="Times New Roman" panose="02020603050405020304" pitchFamily="18" charset="0"/>
                  </a:rPr>
                  <a:t>(a relacionado </a:t>
                </a:r>
                <a:r>
                  <a:rPr kumimoji="0" lang="pt-BR" altLang="es-ES" sz="2400" b="0" i="0" u="none" strike="noStrike" cap="none" normalizeH="0" baseline="0" dirty="0" err="1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ea typeface="Times New Roman" panose="02020603050405020304" pitchFamily="18" charset="0"/>
                  </a:rPr>
                  <a:t>con</a:t>
                </a:r>
                <a:r>
                  <a:rPr kumimoji="0" lang="pt-BR" altLang="es-ES" sz="2400" b="0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ea typeface="Times New Roman" panose="02020603050405020304" pitchFamily="18" charset="0"/>
                  </a:rPr>
                  <a:t> b a través de R)</a:t>
                </a:r>
                <a:endParaRPr kumimoji="0" lang="pt-BR" altLang="es-ES" sz="2400" b="0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</a:endParaRPr>
              </a:p>
            </p:txBody>
          </p:sp>
        </mc:Choice>
        <mc:Fallback xmlns="">
          <p:sp>
            <p:nvSpPr>
              <p:cNvPr id="6" name="Rectangle 3">
                <a:extLst>
                  <a:ext uri="{FF2B5EF4-FFF2-40B4-BE49-F238E27FC236}">
                    <a16:creationId xmlns:a16="http://schemas.microsoft.com/office/drawing/2014/main" id="{57AF3491-A334-4D43-A2BF-8F5BE3BA1F8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1560" y="2123766"/>
                <a:ext cx="5184576" cy="1200329"/>
              </a:xfrm>
              <a:prstGeom prst="rect">
                <a:avLst/>
              </a:prstGeom>
              <a:blipFill>
                <a:blip r:embed="rId4"/>
                <a:stretch>
                  <a:fillRect l="-1519" b="-9901"/>
                </a:stretch>
              </a:blip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ángulo 7">
            <a:extLst>
              <a:ext uri="{FF2B5EF4-FFF2-40B4-BE49-F238E27FC236}">
                <a16:creationId xmlns:a16="http://schemas.microsoft.com/office/drawing/2014/main" id="{23D5E061-FDFB-4D14-9F52-EEECAE3EC7AC}"/>
              </a:ext>
            </a:extLst>
          </p:cNvPr>
          <p:cNvSpPr/>
          <p:nvPr/>
        </p:nvSpPr>
        <p:spPr>
          <a:xfrm>
            <a:off x="287524" y="3439313"/>
            <a:ext cx="856895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 1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A={conjunto de ciudades}    B= {conjunto de CCAA}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s-E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Madrid,Madrid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es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єR</a:t>
            </a:r>
            <a:r>
              <a:rPr lang="es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(Málaga, Andalucía)</a:t>
            </a:r>
            <a:r>
              <a:rPr lang="es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єR</a:t>
            </a:r>
            <a:r>
              <a:rPr lang="es-E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…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 2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A= {1,2,3,4,5,6}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1) Relación binaria definida por </a:t>
            </a:r>
            <a:r>
              <a:rPr lang="es-E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aRb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</a:t>
            </a:r>
            <a:r>
              <a:rPr lang="es-E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a|b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R= { (1,1), (1,2), (1,3), (1,4), (1,5), (1,6), (2,2), (2,4), (2,6), (3,3), (3,6), (4,4), (5,5), (6,6)}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Flecha: a la izquierda y derecha 8">
            <a:extLst>
              <a:ext uri="{FF2B5EF4-FFF2-40B4-BE49-F238E27FC236}">
                <a16:creationId xmlns:a16="http://schemas.microsoft.com/office/drawing/2014/main" id="{A2F2E8C2-63B8-43F5-A4C4-69960CC4D29C}"/>
              </a:ext>
            </a:extLst>
          </p:cNvPr>
          <p:cNvSpPr/>
          <p:nvPr/>
        </p:nvSpPr>
        <p:spPr>
          <a:xfrm>
            <a:off x="3923928" y="5060358"/>
            <a:ext cx="432048" cy="11313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39CF24D-8346-4543-A71E-63323AE1ED3A}"/>
              </a:ext>
            </a:extLst>
          </p:cNvPr>
          <p:cNvSpPr txBox="1"/>
          <p:nvPr/>
        </p:nvSpPr>
        <p:spPr>
          <a:xfrm>
            <a:off x="287524" y="5514968"/>
            <a:ext cx="52145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2) Relación binaria definida por </a:t>
            </a:r>
            <a:r>
              <a:rPr lang="es-E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aRb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a&gt;b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Flecha: a la izquierda y derecha 10">
            <a:extLst>
              <a:ext uri="{FF2B5EF4-FFF2-40B4-BE49-F238E27FC236}">
                <a16:creationId xmlns:a16="http://schemas.microsoft.com/office/drawing/2014/main" id="{983FC856-31F8-4A44-9B19-ED3FD1520A5E}"/>
              </a:ext>
            </a:extLst>
          </p:cNvPr>
          <p:cNvSpPr/>
          <p:nvPr/>
        </p:nvSpPr>
        <p:spPr>
          <a:xfrm>
            <a:off x="3918115" y="5667066"/>
            <a:ext cx="432048" cy="11313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907269B9-E31D-42F5-B9A2-CA255EF0B1EC}"/>
              </a:ext>
            </a:extLst>
          </p:cNvPr>
          <p:cNvSpPr txBox="1"/>
          <p:nvPr/>
        </p:nvSpPr>
        <p:spPr>
          <a:xfrm>
            <a:off x="111589" y="5797892"/>
            <a:ext cx="89249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R= { (2,1), (3,1), (4,1), (5,1), (6,1), (3,2), (4,2), (5,2), (6,2), (4,3), (5,3), (6,3), (5,4), (6,4),(6,5)}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23B69114-3976-4E17-8DD8-E0DE24E5CAA2}"/>
              </a:ext>
            </a:extLst>
          </p:cNvPr>
          <p:cNvSpPr txBox="1"/>
          <p:nvPr/>
        </p:nvSpPr>
        <p:spPr>
          <a:xfrm>
            <a:off x="311480" y="6119221"/>
            <a:ext cx="520631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3) Relación binaria definida por </a:t>
            </a:r>
            <a:r>
              <a:rPr lang="es-E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aRb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a-b&gt;3</a:t>
            </a:r>
            <a:endParaRPr lang="es-ES" dirty="0"/>
          </a:p>
        </p:txBody>
      </p:sp>
      <p:sp>
        <p:nvSpPr>
          <p:cNvPr id="20" name="Flecha: a la izquierda y derecha 19">
            <a:extLst>
              <a:ext uri="{FF2B5EF4-FFF2-40B4-BE49-F238E27FC236}">
                <a16:creationId xmlns:a16="http://schemas.microsoft.com/office/drawing/2014/main" id="{180E1A64-6D7B-49BF-89EB-F8EC020935E1}"/>
              </a:ext>
            </a:extLst>
          </p:cNvPr>
          <p:cNvSpPr/>
          <p:nvPr/>
        </p:nvSpPr>
        <p:spPr>
          <a:xfrm>
            <a:off x="3918115" y="6247318"/>
            <a:ext cx="432048" cy="11313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D444B29F-F816-45AC-8878-152C2E3EF899}"/>
              </a:ext>
            </a:extLst>
          </p:cNvPr>
          <p:cNvSpPr txBox="1"/>
          <p:nvPr/>
        </p:nvSpPr>
        <p:spPr>
          <a:xfrm>
            <a:off x="326964" y="6440550"/>
            <a:ext cx="89249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R= {(5,1), (6,1), (6,2)}</a:t>
            </a:r>
            <a:endParaRPr lang="es-E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2593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2462" y="609329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323528" y="2188943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5000"/>
              </a:lnSpc>
              <a:spcAft>
                <a:spcPts val="800"/>
              </a:spcAft>
              <a:buNone/>
            </a:pPr>
            <a:endParaRPr lang="es-ES" sz="1600" dirty="0">
              <a:latin typeface="Bahnschrift" panose="020B0502040204020203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2030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Relaciones binarias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5E21E3B3-857E-4272-A53E-047F234B44DA}"/>
              </a:ext>
            </a:extLst>
          </p:cNvPr>
          <p:cNvSpPr/>
          <p:nvPr/>
        </p:nvSpPr>
        <p:spPr>
          <a:xfrm>
            <a:off x="191050" y="2188943"/>
            <a:ext cx="8640962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pt-BR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</a:t>
            </a:r>
            <a:r>
              <a:rPr lang="pt-BR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3</a:t>
            </a:r>
            <a:endParaRPr lang="es-ES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pt-B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={(</a:t>
            </a:r>
            <a:r>
              <a:rPr lang="pt-B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a,b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)/ a&gt;b}	     </a:t>
            </a: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pt-B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={(</a:t>
            </a:r>
            <a:r>
              <a:rPr lang="pt-B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a,b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)/ a=b ó a=-b}          </a:t>
            </a: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pt-BR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={(</a:t>
            </a:r>
            <a:r>
              <a:rPr lang="pt-BR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a,b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)/ a=b+1}</a:t>
            </a: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endParaRPr lang="pt-BR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¿Cuáles de ellas contienen a cada uno de los siguientes pares</a:t>
            </a:r>
          </a:p>
          <a:p>
            <a:pPr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(1,1), (1,2), (1,3), (2,1), (1,-1), (2,2)?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54FFC2C-CFC5-47E6-A192-B8321BC2C5FF}"/>
              </a:ext>
            </a:extLst>
          </p:cNvPr>
          <p:cNvSpPr txBox="1"/>
          <p:nvPr/>
        </p:nvSpPr>
        <p:spPr>
          <a:xfrm>
            <a:off x="251518" y="4200864"/>
            <a:ext cx="45925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pt-BR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</a:t>
            </a:r>
            <a:r>
              <a:rPr lang="pt-BR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4</a:t>
            </a:r>
            <a:endParaRPr lang="es-ES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1D2651C0-4AF8-43CF-9497-D19BBAA550D5}"/>
              </a:ext>
            </a:extLst>
          </p:cNvPr>
          <p:cNvSpPr txBox="1"/>
          <p:nvPr/>
        </p:nvSpPr>
        <p:spPr>
          <a:xfrm>
            <a:off x="251518" y="4653136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>
                <a:latin typeface="Times New Roman" panose="02020603050405020304" pitchFamily="18" charset="0"/>
              </a:rPr>
              <a:t>Determinar el dominio y la imagen en las relaciones definidas en el ejemplo 2</a:t>
            </a:r>
            <a:endParaRPr lang="es-ES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6087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323528" y="2188943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5000"/>
              </a:lnSpc>
              <a:spcAft>
                <a:spcPts val="800"/>
              </a:spcAft>
              <a:buNone/>
            </a:pPr>
            <a:endParaRPr lang="es-ES" sz="1600" dirty="0">
              <a:latin typeface="Bahnschrift" panose="020B0502040204020203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2030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Relaciones binarias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05B5CE4E-9EE9-41D0-86E5-1C4364BD07D8}"/>
              </a:ext>
            </a:extLst>
          </p:cNvPr>
          <p:cNvSpPr/>
          <p:nvPr/>
        </p:nvSpPr>
        <p:spPr>
          <a:xfrm>
            <a:off x="323528" y="2228672"/>
            <a:ext cx="8496944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2700020" algn="ctr"/>
                <a:tab pos="3991610" algn="l"/>
              </a:tabLst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Una relación en un conjunto A</a:t>
            </a:r>
            <a:r>
              <a:rPr lang="es-ES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es una relación de A en A. </a:t>
            </a: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Es por tanto un subconjunto de </a:t>
            </a:r>
            <a:r>
              <a:rPr lang="es-ES" sz="24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AxA</a:t>
            </a:r>
            <a:endParaRPr lang="es-ES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endParaRPr lang="es-ES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2700020" algn="ctr"/>
                <a:tab pos="3991610" algn="l"/>
              </a:tabLst>
            </a:pPr>
            <a:r>
              <a:rPr lang="es-ES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Ejemplo 5</a:t>
            </a:r>
            <a:endParaRPr lang="es-ES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 en A = [-2,2] se define una relación </a:t>
            </a:r>
            <a:r>
              <a:rPr lang="es-ES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xRy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 err="1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sii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x</a:t>
            </a:r>
            <a:r>
              <a:rPr lang="es-ES" baseline="30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+y</a:t>
            </a:r>
            <a:r>
              <a:rPr lang="es-ES" baseline="300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</a:t>
            </a: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=1</a:t>
            </a:r>
            <a:endParaRPr lang="es-ES" sz="14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Determinar R </a:t>
            </a: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Obtener también su dominio y su imagen.</a:t>
            </a:r>
            <a:endParaRPr lang="es-ES" sz="1400" dirty="0">
              <a:solidFill>
                <a:schemeClr val="bg2">
                  <a:lumMod val="1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625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323528" y="2188943"/>
            <a:ext cx="8064896" cy="308138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05000"/>
              </a:lnSpc>
              <a:spcAft>
                <a:spcPts val="800"/>
              </a:spcAft>
              <a:buNone/>
            </a:pPr>
            <a:endParaRPr lang="es-ES" sz="1600" dirty="0">
              <a:latin typeface="Bahnschrift" panose="020B0502040204020203" pitchFamily="34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D949418-F312-4468-B778-C7A462AE7FFB}"/>
              </a:ext>
            </a:extLst>
          </p:cNvPr>
          <p:cNvSpPr/>
          <p:nvPr/>
        </p:nvSpPr>
        <p:spPr>
          <a:xfrm>
            <a:off x="93234" y="1588148"/>
            <a:ext cx="2030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solidFill>
                  <a:schemeClr val="accent1">
                    <a:lumMod val="75000"/>
                  </a:schemeClr>
                </a:solidFill>
              </a:rPr>
              <a:t> Relaciones binarias</a:t>
            </a:r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FF5169A3-A2D2-4329-A5E2-5E3A365BE5AE}"/>
              </a:ext>
            </a:extLst>
          </p:cNvPr>
          <p:cNvSpPr/>
          <p:nvPr/>
        </p:nvSpPr>
        <p:spPr>
          <a:xfrm>
            <a:off x="251518" y="2136339"/>
            <a:ext cx="856895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Wingdings" panose="05000000000000000000" pitchFamily="2" charset="2"/>
              <a:buChar char="q"/>
              <a:tabLst>
                <a:tab pos="2700020" algn="ctr"/>
                <a:tab pos="3991610" algn="l"/>
              </a:tabLst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Una relación puede interpretarse como la generalización de una función</a:t>
            </a:r>
            <a:endParaRPr lang="es-ES" sz="24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>
              <a:spcAft>
                <a:spcPts val="0"/>
              </a:spcAft>
              <a:tabLst>
                <a:tab pos="2700020" algn="ctr"/>
                <a:tab pos="3991610" algn="l"/>
              </a:tabLst>
            </a:pPr>
            <a:r>
              <a:rPr lang="es-ES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f: A--</a:t>
            </a:r>
            <a:r>
              <a:rPr lang="es-ES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s-ES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 asigna a cada elemento de A exactamente un elemento de B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2700020" algn="ctr"/>
                <a:tab pos="3991610" algn="l"/>
              </a:tabLst>
            </a:pPr>
            <a:r>
              <a:rPr lang="es-ES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Representación gráfica de una función: pares cartesianos (a, f(a))</a:t>
            </a:r>
          </a:p>
          <a:p>
            <a:pPr marL="342900" indent="-342900" algn="just">
              <a:spcAft>
                <a:spcPts val="0"/>
              </a:spcAft>
              <a:buFont typeface="Wingdings" panose="05000000000000000000" pitchFamily="2" charset="2"/>
              <a:buChar char="ü"/>
              <a:tabLst>
                <a:tab pos="2700020" algn="ctr"/>
                <a:tab pos="3991610" algn="l"/>
              </a:tabLst>
            </a:pPr>
            <a:r>
              <a:rPr lang="es-ES" sz="24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 la inversa, dada una relación binaria, podemos definir una función cuya gráfica es R</a:t>
            </a:r>
            <a:endParaRPr lang="es-ES" sz="2400" dirty="0">
              <a:solidFill>
                <a:schemeClr val="accent1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7821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40D49A220E284F9618B7015D2409C6" ma:contentTypeVersion="2" ma:contentTypeDescription="Create a new document." ma:contentTypeScope="" ma:versionID="4b67d49fd3b2443bf03aeb266b3d8744">
  <xsd:schema xmlns:xsd="http://www.w3.org/2001/XMLSchema" xmlns:xs="http://www.w3.org/2001/XMLSchema" xmlns:p="http://schemas.microsoft.com/office/2006/metadata/properties" xmlns:ns3="afa6f63c-401b-4908-82e3-4513237ec77f" targetNamespace="http://schemas.microsoft.com/office/2006/metadata/properties" ma:root="true" ma:fieldsID="c6a673a9fcc0459ba2105af5b03eafc8" ns3:_="">
    <xsd:import namespace="afa6f63c-401b-4908-82e3-4513237ec7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a6f63c-401b-4908-82e3-4513237ec7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C2A4606-2A96-47D2-B524-386A265E898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fa6f63c-401b-4908-82e3-4513237ec7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4631089-22DE-4634-9298-BB01F3268979}">
  <ds:schemaRefs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afa6f63c-401b-4908-82e3-4513237ec77f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0377B7C-8F3C-4212-B35F-FC7BF94B5C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7540</TotalTime>
  <Words>3647</Words>
  <Application>Microsoft Office PowerPoint</Application>
  <PresentationFormat>Presentación en pantalla (4:3)</PresentationFormat>
  <Paragraphs>449</Paragraphs>
  <Slides>38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48" baseType="lpstr">
      <vt:lpstr>Arial</vt:lpstr>
      <vt:lpstr>Bahnschrift</vt:lpstr>
      <vt:lpstr>Calibri</vt:lpstr>
      <vt:lpstr>Calibri Light</vt:lpstr>
      <vt:lpstr>Cambria Math</vt:lpstr>
      <vt:lpstr>Century Gothic</vt:lpstr>
      <vt:lpstr>Courier New</vt:lpstr>
      <vt:lpstr>Times New Roman</vt:lpstr>
      <vt:lpstr>Wingdings</vt:lpstr>
      <vt:lpstr>Tema de Office</vt:lpstr>
      <vt:lpstr> Relaciones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U-TAD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 Gayo</dc:creator>
  <cp:lastModifiedBy>María del Mar Angulo Martinez</cp:lastModifiedBy>
  <cp:revision>345</cp:revision>
  <dcterms:created xsi:type="dcterms:W3CDTF">2013-10-15T13:27:45Z</dcterms:created>
  <dcterms:modified xsi:type="dcterms:W3CDTF">2021-10-22T06:47:45Z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0x010100EF40D49A220E284F9618B7015D2409C6</vt:lpwstr>
  </property>
</Properties>
</file>